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3" r:id="rId3"/>
    <p:sldId id="275" r:id="rId4"/>
    <p:sldId id="273" r:id="rId5"/>
    <p:sldId id="265" r:id="rId6"/>
    <p:sldId id="276" r:id="rId7"/>
    <p:sldId id="264" r:id="rId8"/>
    <p:sldId id="257" r:id="rId9"/>
    <p:sldId id="258" r:id="rId10"/>
    <p:sldId id="271" r:id="rId11"/>
    <p:sldId id="262" r:id="rId12"/>
    <p:sldId id="272"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8" autoAdjust="0"/>
  </p:normalViewPr>
  <p:slideViewPr>
    <p:cSldViewPr snapToGrid="0">
      <p:cViewPr varScale="1">
        <p:scale>
          <a:sx n="64" d="100"/>
          <a:sy n="64" d="100"/>
        </p:scale>
        <p:origin x="672"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9297A-EDE8-4776-ADDC-C79EF28DF63F}" type="doc">
      <dgm:prSet loTypeId="urn:microsoft.com/office/officeart/2005/8/layout/hProcess9" loCatId="process" qsTypeId="urn:microsoft.com/office/officeart/2005/8/quickstyle/simple1" qsCatId="simple" csTypeId="urn:microsoft.com/office/officeart/2005/8/colors/colorful1" csCatId="colorful" phldr="1"/>
      <dgm:spPr/>
    </dgm:pt>
    <dgm:pt modelId="{386901CC-ACC9-44D9-9FE0-6F951C03731C}">
      <dgm:prSet phldrT="[Text]" custT="1"/>
      <dgm:spPr/>
      <dgm:t>
        <a:bodyPr/>
        <a:lstStyle/>
        <a:p>
          <a:pPr algn="ctr"/>
          <a:r>
            <a:rPr lang="en-US" sz="1200" b="1" dirty="0"/>
            <a:t>Early Years</a:t>
          </a:r>
        </a:p>
        <a:p>
          <a:pPr algn="l"/>
          <a:r>
            <a:rPr lang="en-AU" sz="1200" dirty="0">
              <a:latin typeface="Calibri" panose="020F0502020204030204" pitchFamily="34" charset="0"/>
              <a:cs typeface="Calibri" panose="020F0502020204030204" pitchFamily="34" charset="0"/>
            </a:rPr>
            <a:t>“It’s sad if my mum and dad didn’t listen to me”</a:t>
          </a:r>
        </a:p>
        <a:p>
          <a:pPr algn="l"/>
          <a:r>
            <a:rPr lang="en-AU" sz="1200" dirty="0">
              <a:latin typeface="Calibri" panose="020F0502020204030204" pitchFamily="34" charset="0"/>
              <a:cs typeface="Calibri" panose="020F0502020204030204" pitchFamily="34" charset="0"/>
            </a:rPr>
            <a:t>“They have to listen to you so they can help you. They can help you keep your body safe and buy food for you”</a:t>
          </a:r>
        </a:p>
        <a:p>
          <a:pPr algn="l"/>
          <a:r>
            <a:rPr lang="en-AU" sz="1200" dirty="0">
              <a:latin typeface="Calibri" panose="020F0502020204030204" pitchFamily="34" charset="0"/>
              <a:cs typeface="Calibri" panose="020F0502020204030204" pitchFamily="34" charset="0"/>
            </a:rPr>
            <a:t>“I would feel sad if adults didn’t listen to children”</a:t>
          </a:r>
        </a:p>
        <a:p>
          <a:pPr algn="l"/>
          <a:r>
            <a:rPr lang="en-AU" sz="1200" dirty="0">
              <a:latin typeface="Calibri" panose="020F0502020204030204" pitchFamily="34" charset="0"/>
              <a:cs typeface="Calibri" panose="020F0502020204030204" pitchFamily="34" charset="0"/>
            </a:rPr>
            <a:t>“It wouldn’t be fair if only adults talked and not children”</a:t>
          </a:r>
          <a:endParaRPr lang="en-US" sz="1200" dirty="0"/>
        </a:p>
      </dgm:t>
    </dgm:pt>
    <dgm:pt modelId="{D8452D8A-1069-4C66-BFB9-A1C5EA7BAA11}" type="parTrans" cxnId="{CA3ED452-90B7-4B02-93C3-E91183C36EA8}">
      <dgm:prSet/>
      <dgm:spPr/>
      <dgm:t>
        <a:bodyPr/>
        <a:lstStyle/>
        <a:p>
          <a:endParaRPr lang="en-US"/>
        </a:p>
      </dgm:t>
    </dgm:pt>
    <dgm:pt modelId="{1AAEF335-4AE4-45DC-A14F-8A39E74A0297}" type="sibTrans" cxnId="{CA3ED452-90B7-4B02-93C3-E91183C36EA8}">
      <dgm:prSet/>
      <dgm:spPr/>
      <dgm:t>
        <a:bodyPr/>
        <a:lstStyle/>
        <a:p>
          <a:endParaRPr lang="en-US"/>
        </a:p>
      </dgm:t>
    </dgm:pt>
    <dgm:pt modelId="{99C341FF-3FEA-492A-9B77-59C2769FDDB7}">
      <dgm:prSet phldrT="[Text]" custT="1"/>
      <dgm:spPr/>
      <dgm:t>
        <a:bodyPr/>
        <a:lstStyle/>
        <a:p>
          <a:pPr algn="ctr"/>
          <a:r>
            <a:rPr lang="en-US" sz="1100" b="1" dirty="0"/>
            <a:t>Middle Years</a:t>
          </a:r>
        </a:p>
        <a:p>
          <a:pPr algn="l"/>
          <a:r>
            <a:rPr lang="en-AU" sz="1100" dirty="0"/>
            <a:t>“Because adults have had their fair share of being in charge for hundreds of thousands of years and kids are more creative and fun, so they should be listened to”</a:t>
          </a:r>
          <a:endParaRPr lang="en-US" sz="1100" dirty="0"/>
        </a:p>
        <a:p>
          <a:pPr algn="l"/>
          <a:r>
            <a:rPr lang="en-AU" sz="1100" dirty="0"/>
            <a:t>“As you know, kids are the best. They also have the right to speak. If adults don’t listen they could ruin our future and education”</a:t>
          </a:r>
          <a:endParaRPr lang="en-US" sz="1100" dirty="0"/>
        </a:p>
        <a:p>
          <a:pPr algn="l"/>
          <a:r>
            <a:rPr lang="en-AU" sz="1100" b="1" dirty="0"/>
            <a:t>“Kids are the future and if they don’t speak now and adults don’t listen to us kids we will have to go to space because of all the rubbish and pollution”</a:t>
          </a:r>
          <a:endParaRPr lang="en-US" sz="1100" b="1" dirty="0"/>
        </a:p>
        <a:p>
          <a:pPr algn="l"/>
          <a:endParaRPr lang="en-US" sz="900" dirty="0"/>
        </a:p>
        <a:p>
          <a:pPr algn="ctr"/>
          <a:endParaRPr lang="en-US" sz="900" dirty="0"/>
        </a:p>
      </dgm:t>
    </dgm:pt>
    <dgm:pt modelId="{EC4EBC1E-13A1-4461-805A-92E2D0CD2FC8}" type="parTrans" cxnId="{2159728E-F9BB-42A4-A3F2-ADE47F7954E2}">
      <dgm:prSet/>
      <dgm:spPr/>
      <dgm:t>
        <a:bodyPr/>
        <a:lstStyle/>
        <a:p>
          <a:endParaRPr lang="en-US"/>
        </a:p>
      </dgm:t>
    </dgm:pt>
    <dgm:pt modelId="{D888883E-F95A-473E-B2A7-7FDA5EC2951D}" type="sibTrans" cxnId="{2159728E-F9BB-42A4-A3F2-ADE47F7954E2}">
      <dgm:prSet/>
      <dgm:spPr/>
      <dgm:t>
        <a:bodyPr/>
        <a:lstStyle/>
        <a:p>
          <a:endParaRPr lang="en-US"/>
        </a:p>
      </dgm:t>
    </dgm:pt>
    <dgm:pt modelId="{BA41829D-175A-4DF9-910D-2C0D4F9F2AD1}">
      <dgm:prSet phldrT="[Text]" custT="1"/>
      <dgm:spPr/>
      <dgm:t>
        <a:bodyPr/>
        <a:lstStyle/>
        <a:p>
          <a:pPr algn="ctr"/>
          <a:r>
            <a:rPr lang="en-US" sz="1050" b="1" dirty="0"/>
            <a:t>Young People</a:t>
          </a:r>
        </a:p>
        <a:p>
          <a:pPr algn="l"/>
          <a:r>
            <a:rPr lang="en-AU" sz="1050" dirty="0">
              <a:latin typeface="Calibri" panose="020F0502020204030204" pitchFamily="34" charset="0"/>
              <a:cs typeface="Calibri" panose="020F0502020204030204" pitchFamily="34" charset="0"/>
            </a:rPr>
            <a:t>“Youth have always been at the forefront of social changes. Youth have the benefit of breathing fresh air into old problems, bringing new ideas, energy and rejuvenation where ever they go. Youth have always, and will always be the leaders of society into the future”</a:t>
          </a:r>
        </a:p>
        <a:p>
          <a:pPr algn="l"/>
          <a:r>
            <a:rPr lang="en-AU" sz="1050" dirty="0">
              <a:latin typeface="Calibri" panose="020F0502020204030204" pitchFamily="34" charset="0"/>
              <a:cs typeface="Calibri" panose="020F0502020204030204" pitchFamily="34" charset="0"/>
            </a:rPr>
            <a:t>“Because old people’s mind’s aren’t what they used to be”</a:t>
          </a:r>
        </a:p>
        <a:p>
          <a:pPr algn="l"/>
          <a:r>
            <a:rPr lang="en-AU" sz="1050" dirty="0">
              <a:latin typeface="Calibri" panose="020F0502020204030204" pitchFamily="34" charset="0"/>
              <a:cs typeface="Calibri" panose="020F0502020204030204" pitchFamily="34" charset="0"/>
            </a:rPr>
            <a:t>“Because we’ll be in charge of their pensions and we will have to co-exist in a world together maintaining a healthy dialogue that will improve everyone’s lives”</a:t>
          </a:r>
          <a:endParaRPr lang="en-US" sz="1050" dirty="0"/>
        </a:p>
        <a:p>
          <a:pPr algn="ctr"/>
          <a:endParaRPr lang="en-US" sz="900" dirty="0"/>
        </a:p>
      </dgm:t>
    </dgm:pt>
    <dgm:pt modelId="{BA6EF6DF-9917-4133-B999-BC44E2F962B0}" type="parTrans" cxnId="{FFD3A6E2-EFCC-4E7E-B58B-0A581A49D99F}">
      <dgm:prSet/>
      <dgm:spPr/>
      <dgm:t>
        <a:bodyPr/>
        <a:lstStyle/>
        <a:p>
          <a:endParaRPr lang="en-US"/>
        </a:p>
      </dgm:t>
    </dgm:pt>
    <dgm:pt modelId="{3F3C632B-E23A-44EC-B1EA-DA0F21514F2D}" type="sibTrans" cxnId="{FFD3A6E2-EFCC-4E7E-B58B-0A581A49D99F}">
      <dgm:prSet/>
      <dgm:spPr/>
      <dgm:t>
        <a:bodyPr/>
        <a:lstStyle/>
        <a:p>
          <a:endParaRPr lang="en-US"/>
        </a:p>
      </dgm:t>
    </dgm:pt>
    <dgm:pt modelId="{803C6D3F-1770-4A94-AABC-04508C67D5FF}" type="pres">
      <dgm:prSet presAssocID="{3039297A-EDE8-4776-ADDC-C79EF28DF63F}" presName="CompostProcess" presStyleCnt="0">
        <dgm:presLayoutVars>
          <dgm:dir/>
          <dgm:resizeHandles val="exact"/>
        </dgm:presLayoutVars>
      </dgm:prSet>
      <dgm:spPr/>
    </dgm:pt>
    <dgm:pt modelId="{88B54BAC-F91B-4C5C-AE0C-BFC681681139}" type="pres">
      <dgm:prSet presAssocID="{3039297A-EDE8-4776-ADDC-C79EF28DF63F}" presName="arrow" presStyleLbl="bgShp" presStyleIdx="0" presStyleCnt="1"/>
      <dgm:spPr>
        <a:solidFill>
          <a:schemeClr val="accent2">
            <a:tint val="40000"/>
            <a:hueOff val="0"/>
            <a:satOff val="0"/>
            <a:lumOff val="0"/>
            <a:alpha val="42000"/>
          </a:schemeClr>
        </a:solidFill>
      </dgm:spPr>
    </dgm:pt>
    <dgm:pt modelId="{67D5F660-55D1-4310-B225-CDDA0D23D467}" type="pres">
      <dgm:prSet presAssocID="{3039297A-EDE8-4776-ADDC-C79EF28DF63F}" presName="linearProcess" presStyleCnt="0"/>
      <dgm:spPr/>
    </dgm:pt>
    <dgm:pt modelId="{848DA9B6-AAF7-4552-A817-0C6F6BABBF16}" type="pres">
      <dgm:prSet presAssocID="{386901CC-ACC9-44D9-9FE0-6F951C03731C}" presName="textNode" presStyleLbl="node1" presStyleIdx="0" presStyleCnt="3">
        <dgm:presLayoutVars>
          <dgm:bulletEnabled val="1"/>
        </dgm:presLayoutVars>
      </dgm:prSet>
      <dgm:spPr/>
    </dgm:pt>
    <dgm:pt modelId="{91F3CA57-E002-4EB6-9006-A77CB3055B36}" type="pres">
      <dgm:prSet presAssocID="{1AAEF335-4AE4-45DC-A14F-8A39E74A0297}" presName="sibTrans" presStyleCnt="0"/>
      <dgm:spPr/>
    </dgm:pt>
    <dgm:pt modelId="{2121F6F0-472D-434C-BFB6-22CE14BAA9BF}" type="pres">
      <dgm:prSet presAssocID="{99C341FF-3FEA-492A-9B77-59C2769FDDB7}" presName="textNode" presStyleLbl="node1" presStyleIdx="1" presStyleCnt="3">
        <dgm:presLayoutVars>
          <dgm:bulletEnabled val="1"/>
        </dgm:presLayoutVars>
      </dgm:prSet>
      <dgm:spPr/>
    </dgm:pt>
    <dgm:pt modelId="{A48D92DD-CB90-4804-86D0-39A46ADFFB0C}" type="pres">
      <dgm:prSet presAssocID="{D888883E-F95A-473E-B2A7-7FDA5EC2951D}" presName="sibTrans" presStyleCnt="0"/>
      <dgm:spPr/>
    </dgm:pt>
    <dgm:pt modelId="{538E48B7-001C-4A8C-959A-12EAE4DAABBE}" type="pres">
      <dgm:prSet presAssocID="{BA41829D-175A-4DF9-910D-2C0D4F9F2AD1}" presName="textNode" presStyleLbl="node1" presStyleIdx="2" presStyleCnt="3">
        <dgm:presLayoutVars>
          <dgm:bulletEnabled val="1"/>
        </dgm:presLayoutVars>
      </dgm:prSet>
      <dgm:spPr/>
    </dgm:pt>
  </dgm:ptLst>
  <dgm:cxnLst>
    <dgm:cxn modelId="{CA3ED452-90B7-4B02-93C3-E91183C36EA8}" srcId="{3039297A-EDE8-4776-ADDC-C79EF28DF63F}" destId="{386901CC-ACC9-44D9-9FE0-6F951C03731C}" srcOrd="0" destOrd="0" parTransId="{D8452D8A-1069-4C66-BFB9-A1C5EA7BAA11}" sibTransId="{1AAEF335-4AE4-45DC-A14F-8A39E74A0297}"/>
    <dgm:cxn modelId="{7DA5966A-B7A2-4257-A95F-6FB4343339EC}" type="presOf" srcId="{99C341FF-3FEA-492A-9B77-59C2769FDDB7}" destId="{2121F6F0-472D-434C-BFB6-22CE14BAA9BF}" srcOrd="0" destOrd="0" presId="urn:microsoft.com/office/officeart/2005/8/layout/hProcess9"/>
    <dgm:cxn modelId="{840528E4-1867-49A7-86A2-EA99CA395711}" type="presOf" srcId="{BA41829D-175A-4DF9-910D-2C0D4F9F2AD1}" destId="{538E48B7-001C-4A8C-959A-12EAE4DAABBE}" srcOrd="0" destOrd="0" presId="urn:microsoft.com/office/officeart/2005/8/layout/hProcess9"/>
    <dgm:cxn modelId="{ADECAE15-2B25-4172-A566-AC06FCC3CF3A}" type="presOf" srcId="{3039297A-EDE8-4776-ADDC-C79EF28DF63F}" destId="{803C6D3F-1770-4A94-AABC-04508C67D5FF}" srcOrd="0" destOrd="0" presId="urn:microsoft.com/office/officeart/2005/8/layout/hProcess9"/>
    <dgm:cxn modelId="{D542CF82-9AEC-4140-ACB2-242D62E5DDBA}" type="presOf" srcId="{386901CC-ACC9-44D9-9FE0-6F951C03731C}" destId="{848DA9B6-AAF7-4552-A817-0C6F6BABBF16}" srcOrd="0" destOrd="0" presId="urn:microsoft.com/office/officeart/2005/8/layout/hProcess9"/>
    <dgm:cxn modelId="{2159728E-F9BB-42A4-A3F2-ADE47F7954E2}" srcId="{3039297A-EDE8-4776-ADDC-C79EF28DF63F}" destId="{99C341FF-3FEA-492A-9B77-59C2769FDDB7}" srcOrd="1" destOrd="0" parTransId="{EC4EBC1E-13A1-4461-805A-92E2D0CD2FC8}" sibTransId="{D888883E-F95A-473E-B2A7-7FDA5EC2951D}"/>
    <dgm:cxn modelId="{FFD3A6E2-EFCC-4E7E-B58B-0A581A49D99F}" srcId="{3039297A-EDE8-4776-ADDC-C79EF28DF63F}" destId="{BA41829D-175A-4DF9-910D-2C0D4F9F2AD1}" srcOrd="2" destOrd="0" parTransId="{BA6EF6DF-9917-4133-B999-BC44E2F962B0}" sibTransId="{3F3C632B-E23A-44EC-B1EA-DA0F21514F2D}"/>
    <dgm:cxn modelId="{F479F83B-0FFC-4E75-81E6-BC1AC8F32058}" type="presParOf" srcId="{803C6D3F-1770-4A94-AABC-04508C67D5FF}" destId="{88B54BAC-F91B-4C5C-AE0C-BFC681681139}" srcOrd="0" destOrd="0" presId="urn:microsoft.com/office/officeart/2005/8/layout/hProcess9"/>
    <dgm:cxn modelId="{8FCD29C9-F8CF-4D90-B13A-39F9060A397E}" type="presParOf" srcId="{803C6D3F-1770-4A94-AABC-04508C67D5FF}" destId="{67D5F660-55D1-4310-B225-CDDA0D23D467}" srcOrd="1" destOrd="0" presId="urn:microsoft.com/office/officeart/2005/8/layout/hProcess9"/>
    <dgm:cxn modelId="{604B8E25-DC4B-4D7E-BA9D-D6888917ACFD}" type="presParOf" srcId="{67D5F660-55D1-4310-B225-CDDA0D23D467}" destId="{848DA9B6-AAF7-4552-A817-0C6F6BABBF16}" srcOrd="0" destOrd="0" presId="urn:microsoft.com/office/officeart/2005/8/layout/hProcess9"/>
    <dgm:cxn modelId="{D823B7A9-10EB-4219-A1E4-A533B3C8E67E}" type="presParOf" srcId="{67D5F660-55D1-4310-B225-CDDA0D23D467}" destId="{91F3CA57-E002-4EB6-9006-A77CB3055B36}" srcOrd="1" destOrd="0" presId="urn:microsoft.com/office/officeart/2005/8/layout/hProcess9"/>
    <dgm:cxn modelId="{48A545A9-7EBD-4CB3-BB04-C846E634646A}" type="presParOf" srcId="{67D5F660-55D1-4310-B225-CDDA0D23D467}" destId="{2121F6F0-472D-434C-BFB6-22CE14BAA9BF}" srcOrd="2" destOrd="0" presId="urn:microsoft.com/office/officeart/2005/8/layout/hProcess9"/>
    <dgm:cxn modelId="{3FC1A118-ED71-482B-9A2D-FAE6BB7798DA}" type="presParOf" srcId="{67D5F660-55D1-4310-B225-CDDA0D23D467}" destId="{A48D92DD-CB90-4804-86D0-39A46ADFFB0C}" srcOrd="3" destOrd="0" presId="urn:microsoft.com/office/officeart/2005/8/layout/hProcess9"/>
    <dgm:cxn modelId="{6962C6BE-666B-4866-8068-4D1CE74D5B82}" type="presParOf" srcId="{67D5F660-55D1-4310-B225-CDDA0D23D467}" destId="{538E48B7-001C-4A8C-959A-12EAE4DAABB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54BAC-F91B-4C5C-AE0C-BFC681681139}">
      <dsp:nvSpPr>
        <dsp:cNvPr id="0" name=""/>
        <dsp:cNvSpPr/>
      </dsp:nvSpPr>
      <dsp:spPr>
        <a:xfrm>
          <a:off x="847570" y="0"/>
          <a:ext cx="9605802" cy="5706871"/>
        </a:xfrm>
        <a:prstGeom prst="rightArrow">
          <a:avLst/>
        </a:prstGeom>
        <a:solidFill>
          <a:schemeClr val="accent2">
            <a:tint val="40000"/>
            <a:hueOff val="0"/>
            <a:satOff val="0"/>
            <a:lumOff val="0"/>
            <a:alpha val="42000"/>
          </a:schemeClr>
        </a:solidFill>
        <a:ln>
          <a:noFill/>
        </a:ln>
        <a:effectLst/>
      </dsp:spPr>
      <dsp:style>
        <a:lnRef idx="0">
          <a:scrgbClr r="0" g="0" b="0"/>
        </a:lnRef>
        <a:fillRef idx="1">
          <a:scrgbClr r="0" g="0" b="0"/>
        </a:fillRef>
        <a:effectRef idx="0">
          <a:scrgbClr r="0" g="0" b="0"/>
        </a:effectRef>
        <a:fontRef idx="minor"/>
      </dsp:style>
    </dsp:sp>
    <dsp:sp modelId="{848DA9B6-AAF7-4552-A817-0C6F6BABBF16}">
      <dsp:nvSpPr>
        <dsp:cNvPr id="0" name=""/>
        <dsp:cNvSpPr/>
      </dsp:nvSpPr>
      <dsp:spPr>
        <a:xfrm>
          <a:off x="3707" y="1712061"/>
          <a:ext cx="3449981" cy="228274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Early Years</a:t>
          </a:r>
        </a:p>
        <a:p>
          <a:pPr marL="0" lvl="0" indent="0" algn="l" defTabSz="533400">
            <a:lnSpc>
              <a:spcPct val="90000"/>
            </a:lnSpc>
            <a:spcBef>
              <a:spcPct val="0"/>
            </a:spcBef>
            <a:spcAft>
              <a:spcPct val="35000"/>
            </a:spcAft>
            <a:buNone/>
          </a:pPr>
          <a:r>
            <a:rPr lang="en-AU" sz="1200" kern="1200" dirty="0">
              <a:latin typeface="Calibri" panose="020F0502020204030204" pitchFamily="34" charset="0"/>
              <a:cs typeface="Calibri" panose="020F0502020204030204" pitchFamily="34" charset="0"/>
            </a:rPr>
            <a:t>“It’s sad if my mum and dad didn’t listen to me”</a:t>
          </a:r>
        </a:p>
        <a:p>
          <a:pPr marL="0" lvl="0" indent="0" algn="l" defTabSz="533400">
            <a:lnSpc>
              <a:spcPct val="90000"/>
            </a:lnSpc>
            <a:spcBef>
              <a:spcPct val="0"/>
            </a:spcBef>
            <a:spcAft>
              <a:spcPct val="35000"/>
            </a:spcAft>
            <a:buNone/>
          </a:pPr>
          <a:r>
            <a:rPr lang="en-AU" sz="1200" kern="1200" dirty="0">
              <a:latin typeface="Calibri" panose="020F0502020204030204" pitchFamily="34" charset="0"/>
              <a:cs typeface="Calibri" panose="020F0502020204030204" pitchFamily="34" charset="0"/>
            </a:rPr>
            <a:t>“They have to listen to you so they can help you. They can help you keep your body safe and buy food for you”</a:t>
          </a:r>
        </a:p>
        <a:p>
          <a:pPr marL="0" lvl="0" indent="0" algn="l" defTabSz="533400">
            <a:lnSpc>
              <a:spcPct val="90000"/>
            </a:lnSpc>
            <a:spcBef>
              <a:spcPct val="0"/>
            </a:spcBef>
            <a:spcAft>
              <a:spcPct val="35000"/>
            </a:spcAft>
            <a:buNone/>
          </a:pPr>
          <a:r>
            <a:rPr lang="en-AU" sz="1200" kern="1200" dirty="0">
              <a:latin typeface="Calibri" panose="020F0502020204030204" pitchFamily="34" charset="0"/>
              <a:cs typeface="Calibri" panose="020F0502020204030204" pitchFamily="34" charset="0"/>
            </a:rPr>
            <a:t>“I would feel sad if adults didn’t listen to children”</a:t>
          </a:r>
        </a:p>
        <a:p>
          <a:pPr marL="0" lvl="0" indent="0" algn="l" defTabSz="533400">
            <a:lnSpc>
              <a:spcPct val="90000"/>
            </a:lnSpc>
            <a:spcBef>
              <a:spcPct val="0"/>
            </a:spcBef>
            <a:spcAft>
              <a:spcPct val="35000"/>
            </a:spcAft>
            <a:buNone/>
          </a:pPr>
          <a:r>
            <a:rPr lang="en-AU" sz="1200" kern="1200" dirty="0">
              <a:latin typeface="Calibri" panose="020F0502020204030204" pitchFamily="34" charset="0"/>
              <a:cs typeface="Calibri" panose="020F0502020204030204" pitchFamily="34" charset="0"/>
            </a:rPr>
            <a:t>“It wouldn’t be fair if only adults talked and not children”</a:t>
          </a:r>
          <a:endParaRPr lang="en-US" sz="1200" kern="1200" dirty="0"/>
        </a:p>
      </dsp:txBody>
      <dsp:txXfrm>
        <a:off x="115142" y="1823496"/>
        <a:ext cx="3227111" cy="2059878"/>
      </dsp:txXfrm>
    </dsp:sp>
    <dsp:sp modelId="{2121F6F0-472D-434C-BFB6-22CE14BAA9BF}">
      <dsp:nvSpPr>
        <dsp:cNvPr id="0" name=""/>
        <dsp:cNvSpPr/>
      </dsp:nvSpPr>
      <dsp:spPr>
        <a:xfrm>
          <a:off x="3925481" y="1712061"/>
          <a:ext cx="3449981" cy="228274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Middle Years</a:t>
          </a:r>
        </a:p>
        <a:p>
          <a:pPr marL="0" lvl="0" indent="0" algn="l" defTabSz="488950">
            <a:lnSpc>
              <a:spcPct val="90000"/>
            </a:lnSpc>
            <a:spcBef>
              <a:spcPct val="0"/>
            </a:spcBef>
            <a:spcAft>
              <a:spcPct val="35000"/>
            </a:spcAft>
            <a:buNone/>
          </a:pPr>
          <a:r>
            <a:rPr lang="en-AU" sz="1100" kern="1200" dirty="0"/>
            <a:t>“Because adults have had their fair share of being in charge for hundreds of thousands of years and kids are more creative and fun, so they should be listened to”</a:t>
          </a:r>
          <a:endParaRPr lang="en-US" sz="1100" kern="1200" dirty="0"/>
        </a:p>
        <a:p>
          <a:pPr marL="0" lvl="0" indent="0" algn="l" defTabSz="488950">
            <a:lnSpc>
              <a:spcPct val="90000"/>
            </a:lnSpc>
            <a:spcBef>
              <a:spcPct val="0"/>
            </a:spcBef>
            <a:spcAft>
              <a:spcPct val="35000"/>
            </a:spcAft>
            <a:buNone/>
          </a:pPr>
          <a:r>
            <a:rPr lang="en-AU" sz="1100" kern="1200" dirty="0"/>
            <a:t>“As you know, kids are the best. They also have the right to speak. If adults don’t listen they could ruin our future and education”</a:t>
          </a:r>
          <a:endParaRPr lang="en-US" sz="1100" kern="1200" dirty="0"/>
        </a:p>
        <a:p>
          <a:pPr marL="0" lvl="0" indent="0" algn="l" defTabSz="488950">
            <a:lnSpc>
              <a:spcPct val="90000"/>
            </a:lnSpc>
            <a:spcBef>
              <a:spcPct val="0"/>
            </a:spcBef>
            <a:spcAft>
              <a:spcPct val="35000"/>
            </a:spcAft>
            <a:buNone/>
          </a:pPr>
          <a:r>
            <a:rPr lang="en-AU" sz="1100" b="1" kern="1200" dirty="0"/>
            <a:t>“Kids are the future and if they don’t speak now and adults don’t listen to us kids we will have to go to space because of all the rubbish and pollution”</a:t>
          </a:r>
          <a:endParaRPr lang="en-US" sz="1100" b="1" kern="1200" dirty="0"/>
        </a:p>
        <a:p>
          <a:pPr marL="0" lvl="0" indent="0" algn="l" defTabSz="488950">
            <a:lnSpc>
              <a:spcPct val="90000"/>
            </a:lnSpc>
            <a:spcBef>
              <a:spcPct val="0"/>
            </a:spcBef>
            <a:spcAft>
              <a:spcPct val="35000"/>
            </a:spcAft>
            <a:buNone/>
          </a:pPr>
          <a:endParaRPr lang="en-US" sz="900" kern="1200" dirty="0"/>
        </a:p>
        <a:p>
          <a:pPr marL="0" lvl="0" indent="0" algn="ctr" defTabSz="488950">
            <a:lnSpc>
              <a:spcPct val="90000"/>
            </a:lnSpc>
            <a:spcBef>
              <a:spcPct val="0"/>
            </a:spcBef>
            <a:spcAft>
              <a:spcPct val="35000"/>
            </a:spcAft>
            <a:buNone/>
          </a:pPr>
          <a:endParaRPr lang="en-US" sz="900" kern="1200" dirty="0"/>
        </a:p>
      </dsp:txBody>
      <dsp:txXfrm>
        <a:off x="4036916" y="1823496"/>
        <a:ext cx="3227111" cy="2059878"/>
      </dsp:txXfrm>
    </dsp:sp>
    <dsp:sp modelId="{538E48B7-001C-4A8C-959A-12EAE4DAABBE}">
      <dsp:nvSpPr>
        <dsp:cNvPr id="0" name=""/>
        <dsp:cNvSpPr/>
      </dsp:nvSpPr>
      <dsp:spPr>
        <a:xfrm>
          <a:off x="7847255" y="1712061"/>
          <a:ext cx="3449981" cy="228274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t>Young People</a:t>
          </a:r>
        </a:p>
        <a:p>
          <a:pPr marL="0" lvl="0" indent="0" algn="l" defTabSz="466725">
            <a:lnSpc>
              <a:spcPct val="90000"/>
            </a:lnSpc>
            <a:spcBef>
              <a:spcPct val="0"/>
            </a:spcBef>
            <a:spcAft>
              <a:spcPct val="35000"/>
            </a:spcAft>
            <a:buNone/>
          </a:pPr>
          <a:r>
            <a:rPr lang="en-AU" sz="1050" kern="1200" dirty="0">
              <a:latin typeface="Calibri" panose="020F0502020204030204" pitchFamily="34" charset="0"/>
              <a:cs typeface="Calibri" panose="020F0502020204030204" pitchFamily="34" charset="0"/>
            </a:rPr>
            <a:t>“Youth have always been at the forefront of social changes. Youth have the benefit of breathing fresh air into old problems, bringing new ideas, energy and rejuvenation where ever they go. Youth have always, and will always be the leaders of society into the future”</a:t>
          </a:r>
        </a:p>
        <a:p>
          <a:pPr marL="0" lvl="0" indent="0" algn="l" defTabSz="466725">
            <a:lnSpc>
              <a:spcPct val="90000"/>
            </a:lnSpc>
            <a:spcBef>
              <a:spcPct val="0"/>
            </a:spcBef>
            <a:spcAft>
              <a:spcPct val="35000"/>
            </a:spcAft>
            <a:buNone/>
          </a:pPr>
          <a:r>
            <a:rPr lang="en-AU" sz="1050" kern="1200" dirty="0">
              <a:latin typeface="Calibri" panose="020F0502020204030204" pitchFamily="34" charset="0"/>
              <a:cs typeface="Calibri" panose="020F0502020204030204" pitchFamily="34" charset="0"/>
            </a:rPr>
            <a:t>“Because old people’s mind’s aren’t what they used to be”</a:t>
          </a:r>
        </a:p>
        <a:p>
          <a:pPr marL="0" lvl="0" indent="0" algn="l" defTabSz="466725">
            <a:lnSpc>
              <a:spcPct val="90000"/>
            </a:lnSpc>
            <a:spcBef>
              <a:spcPct val="0"/>
            </a:spcBef>
            <a:spcAft>
              <a:spcPct val="35000"/>
            </a:spcAft>
            <a:buNone/>
          </a:pPr>
          <a:r>
            <a:rPr lang="en-AU" sz="1050" kern="1200" dirty="0">
              <a:latin typeface="Calibri" panose="020F0502020204030204" pitchFamily="34" charset="0"/>
              <a:cs typeface="Calibri" panose="020F0502020204030204" pitchFamily="34" charset="0"/>
            </a:rPr>
            <a:t>“Because we’ll be in charge of their pensions and we will have to co-exist in a world together maintaining a healthy dialogue that will improve everyone’s lives”</a:t>
          </a:r>
          <a:endParaRPr lang="en-US" sz="1050" kern="1200" dirty="0"/>
        </a:p>
        <a:p>
          <a:pPr marL="0" lvl="0" indent="0" algn="ctr" defTabSz="466725">
            <a:lnSpc>
              <a:spcPct val="90000"/>
            </a:lnSpc>
            <a:spcBef>
              <a:spcPct val="0"/>
            </a:spcBef>
            <a:spcAft>
              <a:spcPct val="35000"/>
            </a:spcAft>
            <a:buNone/>
          </a:pPr>
          <a:endParaRPr lang="en-US" sz="900" kern="1200" dirty="0"/>
        </a:p>
      </dsp:txBody>
      <dsp:txXfrm>
        <a:off x="7958690" y="1823496"/>
        <a:ext cx="3227111" cy="20598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CABB87-BF81-48EA-9A16-BDA9702986B8}" type="datetimeFigureOut">
              <a:rPr lang="en-AU" smtClean="0"/>
              <a:t>14/11/2019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D49250-897B-4ACC-BA05-4176A393F53C}"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57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ABB87-BF81-48EA-9A16-BDA9702986B8}" type="datetimeFigureOut">
              <a:rPr lang="en-AU" smtClean="0"/>
              <a:t>14/11/2019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160791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ABB87-BF81-48EA-9A16-BDA9702986B8}" type="datetimeFigureOut">
              <a:rPr lang="en-AU" smtClean="0"/>
              <a:t>14/11/2019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21888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ABB87-BF81-48EA-9A16-BDA9702986B8}" type="datetimeFigureOut">
              <a:rPr lang="en-AU" smtClean="0"/>
              <a:t>14/11/2019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81956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CABB87-BF81-48EA-9A16-BDA9702986B8}" type="datetimeFigureOut">
              <a:rPr lang="en-AU" smtClean="0"/>
              <a:t>14/11/2019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D49250-897B-4ACC-BA05-4176A393F53C}"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77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CABB87-BF81-48EA-9A16-BDA9702986B8}" type="datetimeFigureOut">
              <a:rPr lang="en-AU" smtClean="0"/>
              <a:t>14/11/2019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338359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CABB87-BF81-48EA-9A16-BDA9702986B8}" type="datetimeFigureOut">
              <a:rPr lang="en-AU" smtClean="0"/>
              <a:t>14/11/2019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204850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CABB87-BF81-48EA-9A16-BDA9702986B8}" type="datetimeFigureOut">
              <a:rPr lang="en-AU" smtClean="0"/>
              <a:t>14/11/2019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337165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CABB87-BF81-48EA-9A16-BDA9702986B8}" type="datetimeFigureOut">
              <a:rPr lang="en-AU" smtClean="0"/>
              <a:t>14/11/2019</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86228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ECABB87-BF81-48EA-9A16-BDA9702986B8}" type="datetimeFigureOut">
              <a:rPr lang="en-AU" smtClean="0"/>
              <a:t>14/11/2019</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D49250-897B-4ACC-BA05-4176A393F53C}" type="slidenum">
              <a:rPr lang="en-AU" smtClean="0"/>
              <a:t>‹#›</a:t>
            </a:fld>
            <a:endParaRPr lang="en-AU"/>
          </a:p>
        </p:txBody>
      </p:sp>
    </p:spTree>
    <p:extLst>
      <p:ext uri="{BB962C8B-B14F-4D97-AF65-F5344CB8AC3E}">
        <p14:creationId xmlns:p14="http://schemas.microsoft.com/office/powerpoint/2010/main" val="254636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CABB87-BF81-48EA-9A16-BDA9702986B8}" type="datetimeFigureOut">
              <a:rPr lang="en-AU" smtClean="0"/>
              <a:t>14/11/2019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D49250-897B-4ACC-BA05-4176A393F53C}" type="slidenum">
              <a:rPr lang="en-AU" smtClean="0"/>
              <a:t>‹#›</a:t>
            </a:fld>
            <a:endParaRPr lang="en-AU"/>
          </a:p>
        </p:txBody>
      </p:sp>
    </p:spTree>
    <p:extLst>
      <p:ext uri="{BB962C8B-B14F-4D97-AF65-F5344CB8AC3E}">
        <p14:creationId xmlns:p14="http://schemas.microsoft.com/office/powerpoint/2010/main" val="260063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ECABB87-BF81-48EA-9A16-BDA9702986B8}" type="datetimeFigureOut">
              <a:rPr lang="en-AU" smtClean="0"/>
              <a:t>14/11/2019</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D49250-897B-4ACC-BA05-4176A393F53C}"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35441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acebook.com/watch/?v=45461713860248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rOaMtoiNFf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BC7C-81DE-48BF-A0F2-BF4CD1C13730}"/>
              </a:ext>
            </a:extLst>
          </p:cNvPr>
          <p:cNvSpPr>
            <a:spLocks noGrp="1"/>
          </p:cNvSpPr>
          <p:nvPr>
            <p:ph type="ctrTitle"/>
          </p:nvPr>
        </p:nvSpPr>
        <p:spPr/>
        <p:txBody>
          <a:bodyPr/>
          <a:lstStyle/>
          <a:p>
            <a:r>
              <a:rPr lang="en-AU" dirty="0"/>
              <a:t>Why should adults listen to children?</a:t>
            </a:r>
          </a:p>
        </p:txBody>
      </p:sp>
      <p:sp>
        <p:nvSpPr>
          <p:cNvPr id="3" name="Subtitle 2">
            <a:extLst>
              <a:ext uri="{FF2B5EF4-FFF2-40B4-BE49-F238E27FC236}">
                <a16:creationId xmlns:a16="http://schemas.microsoft.com/office/drawing/2014/main" id="{77E31A58-1155-444C-B22B-E8BD4BD1EEF2}"/>
              </a:ext>
            </a:extLst>
          </p:cNvPr>
          <p:cNvSpPr>
            <a:spLocks noGrp="1"/>
          </p:cNvSpPr>
          <p:nvPr>
            <p:ph type="subTitle" idx="1"/>
          </p:nvPr>
        </p:nvSpPr>
        <p:spPr/>
        <p:txBody>
          <a:bodyPr/>
          <a:lstStyle/>
          <a:p>
            <a:r>
              <a:rPr lang="en-AU" dirty="0"/>
              <a:t>Child Friendly Cities and Communities </a:t>
            </a:r>
          </a:p>
          <a:p>
            <a:r>
              <a:rPr lang="en-AU" dirty="0"/>
              <a:t>Children’s Week Initiative 2019</a:t>
            </a:r>
          </a:p>
        </p:txBody>
      </p:sp>
      <p:pic>
        <p:nvPicPr>
          <p:cNvPr id="4" name="Picture 3"/>
          <p:cNvPicPr>
            <a:picLocks noChangeAspect="1"/>
          </p:cNvPicPr>
          <p:nvPr/>
        </p:nvPicPr>
        <p:blipFill>
          <a:blip r:embed="rId2"/>
          <a:stretch>
            <a:fillRect/>
          </a:stretch>
        </p:blipFill>
        <p:spPr>
          <a:xfrm>
            <a:off x="10681956" y="18843"/>
            <a:ext cx="1419225" cy="1219200"/>
          </a:xfrm>
          <a:prstGeom prst="rect">
            <a:avLst/>
          </a:prstGeom>
        </p:spPr>
      </p:pic>
    </p:spTree>
    <p:extLst>
      <p:ext uri="{BB962C8B-B14F-4D97-AF65-F5344CB8AC3E}">
        <p14:creationId xmlns:p14="http://schemas.microsoft.com/office/powerpoint/2010/main" val="416472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D183569-216E-470C-9F1E-76E0C3CFD1E5}"/>
              </a:ext>
            </a:extLst>
          </p:cNvPr>
          <p:cNvSpPr>
            <a:spLocks noChangeArrowheads="1"/>
          </p:cNvSpPr>
          <p:nvPr/>
        </p:nvSpPr>
        <p:spPr bwMode="auto">
          <a:xfrm>
            <a:off x="1097280" y="2003728"/>
            <a:ext cx="5375082" cy="42307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lnSpc>
                <a:spcPct val="90000"/>
              </a:lnSpc>
              <a:spcAft>
                <a:spcPts val="600"/>
              </a:spcAft>
              <a:buClr>
                <a:schemeClr val="tx1"/>
              </a:buClr>
            </a:pPr>
            <a:endParaRPr lang="en-AU" altLang="en-US" sz="1900" dirty="0">
              <a:solidFill>
                <a:schemeClr val="tx2"/>
              </a:solidFill>
              <a:latin typeface="+mn-lt"/>
            </a:endParaRP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Sometimes children are right and adults are wrong</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So that they know what they want for dinner</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Children are more open minded</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Children have bright ideas – adults are stuck in their ways</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Not listening can hurt a child’s feelings</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So that adults know what’s going on and be more supportive?</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Children have been in school longer than adults</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So that they can be safe</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Children might have good ideas – kids use them, adults don’t</a:t>
            </a:r>
          </a:p>
          <a:p>
            <a:pPr indent="-182880" defTabSz="914400" eaLnBrk="1" hangingPunct="1">
              <a:lnSpc>
                <a:spcPct val="90000"/>
              </a:lnSpc>
              <a:spcAft>
                <a:spcPts val="600"/>
              </a:spcAft>
              <a:buClr>
                <a:schemeClr val="tx1"/>
              </a:buClr>
              <a:buFont typeface="Wingdings" pitchFamily="2" charset="2"/>
              <a:buChar char=""/>
            </a:pPr>
            <a:r>
              <a:rPr lang="en-AU" altLang="en-US" sz="1900" b="1" dirty="0">
                <a:solidFill>
                  <a:schemeClr val="tx2"/>
                </a:solidFill>
                <a:latin typeface="+mn-lt"/>
              </a:rPr>
              <a:t>A Childs idea might attract more children</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Because adults are too busy</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Because adults don’t trust children</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When adults don’t listen to children it feels like they don’t care</a:t>
            </a:r>
          </a:p>
          <a:p>
            <a:pPr indent="-182880" defTabSz="914400" eaLnBrk="1" hangingPunct="1">
              <a:lnSpc>
                <a:spcPct val="90000"/>
              </a:lnSpc>
              <a:spcAft>
                <a:spcPts val="600"/>
              </a:spcAft>
              <a:buClr>
                <a:schemeClr val="tx1"/>
              </a:buClr>
              <a:buFont typeface="Wingdings" pitchFamily="2" charset="2"/>
              <a:buChar char=""/>
            </a:pPr>
            <a:r>
              <a:rPr lang="en-AU" altLang="en-US" sz="1900" dirty="0">
                <a:solidFill>
                  <a:schemeClr val="tx2"/>
                </a:solidFill>
                <a:latin typeface="+mn-lt"/>
              </a:rPr>
              <a:t>Children are the next generation – we can shape society</a:t>
            </a:r>
          </a:p>
          <a:p>
            <a:pPr indent="-182880" defTabSz="914400" eaLnBrk="1" hangingPunct="1">
              <a:lnSpc>
                <a:spcPct val="90000"/>
              </a:lnSpc>
              <a:spcAft>
                <a:spcPts val="600"/>
              </a:spcAft>
              <a:buClr>
                <a:schemeClr val="tx1"/>
              </a:buClr>
              <a:buFont typeface="Wingdings" pitchFamily="2" charset="2"/>
              <a:buChar char=""/>
            </a:pPr>
            <a:endParaRPr lang="en-US" altLang="en-US" sz="1500" dirty="0">
              <a:solidFill>
                <a:schemeClr val="tx2"/>
              </a:solidFill>
              <a:latin typeface="+mn-lt"/>
            </a:endParaRPr>
          </a:p>
          <a:p>
            <a:pPr indent="-182880" defTabSz="914400" eaLnBrk="1" hangingPunct="1">
              <a:lnSpc>
                <a:spcPct val="90000"/>
              </a:lnSpc>
              <a:spcAft>
                <a:spcPts val="600"/>
              </a:spcAft>
              <a:buClr>
                <a:schemeClr val="tx1"/>
              </a:buClr>
              <a:buFont typeface="Wingdings" pitchFamily="2" charset="2"/>
              <a:buChar char=""/>
            </a:pPr>
            <a:endParaRPr lang="en-US" altLang="en-US" sz="800" dirty="0">
              <a:solidFill>
                <a:schemeClr val="tx2"/>
              </a:solidFill>
              <a:latin typeface="+mn-lt"/>
            </a:endParaRPr>
          </a:p>
          <a:p>
            <a:pPr indent="-182880" defTabSz="914400" eaLnBrk="1" hangingPunct="1">
              <a:lnSpc>
                <a:spcPct val="90000"/>
              </a:lnSpc>
              <a:spcAft>
                <a:spcPts val="600"/>
              </a:spcAft>
              <a:buClr>
                <a:schemeClr val="tx1"/>
              </a:buClr>
              <a:buFont typeface="Wingdings" pitchFamily="2" charset="2"/>
              <a:buChar char=""/>
            </a:pPr>
            <a:endParaRPr lang="en-US" altLang="en-US" sz="800" dirty="0">
              <a:solidFill>
                <a:schemeClr val="tx2"/>
              </a:solidFill>
              <a:latin typeface="+mn-lt"/>
            </a:endParaRPr>
          </a:p>
        </p:txBody>
      </p:sp>
      <p:sp>
        <p:nvSpPr>
          <p:cNvPr id="5" name="Rectangle 2">
            <a:extLst>
              <a:ext uri="{FF2B5EF4-FFF2-40B4-BE49-F238E27FC236}">
                <a16:creationId xmlns:a16="http://schemas.microsoft.com/office/drawing/2014/main" id="{54435BCB-1AE0-43EF-A34E-47BAA97151B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2"/>
          <p:cNvSpPr>
            <a:spLocks noGrp="1"/>
          </p:cNvSpPr>
          <p:nvPr>
            <p:ph type="title"/>
          </p:nvPr>
        </p:nvSpPr>
        <p:spPr/>
        <p:txBody>
          <a:bodyPr/>
          <a:lstStyle/>
          <a:p>
            <a:r>
              <a:rPr lang="en-AU" dirty="0"/>
              <a:t>Young People from the City of Monash</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73580" y="2099144"/>
            <a:ext cx="5408692" cy="3674396"/>
          </a:xfrm>
          <a:prstGeom prst="rect">
            <a:avLst/>
          </a:prstGeom>
        </p:spPr>
      </p:pic>
    </p:spTree>
    <p:extLst>
      <p:ext uri="{BB962C8B-B14F-4D97-AF65-F5344CB8AC3E}">
        <p14:creationId xmlns:p14="http://schemas.microsoft.com/office/powerpoint/2010/main" val="184851508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432C-9D69-4D0E-BC44-F733C66D3997}"/>
              </a:ext>
            </a:extLst>
          </p:cNvPr>
          <p:cNvSpPr>
            <a:spLocks noGrp="1"/>
          </p:cNvSpPr>
          <p:nvPr>
            <p:ph type="title"/>
          </p:nvPr>
        </p:nvSpPr>
        <p:spPr/>
        <p:txBody>
          <a:bodyPr/>
          <a:lstStyle/>
          <a:p>
            <a:r>
              <a:rPr lang="en-AU" dirty="0"/>
              <a:t>Young People from the City of Port Phillip</a:t>
            </a:r>
          </a:p>
        </p:txBody>
      </p:sp>
      <p:sp>
        <p:nvSpPr>
          <p:cNvPr id="14" name="TextBox 13">
            <a:extLst>
              <a:ext uri="{FF2B5EF4-FFF2-40B4-BE49-F238E27FC236}">
                <a16:creationId xmlns:a16="http://schemas.microsoft.com/office/drawing/2014/main" id="{911EAB9A-76B4-4FFA-B8F5-81D38C24AB2D}"/>
              </a:ext>
            </a:extLst>
          </p:cNvPr>
          <p:cNvSpPr txBox="1"/>
          <p:nvPr/>
        </p:nvSpPr>
        <p:spPr>
          <a:xfrm>
            <a:off x="8067060" y="2028180"/>
            <a:ext cx="3904029" cy="646331"/>
          </a:xfrm>
          <a:prstGeom prst="rect">
            <a:avLst/>
          </a:prstGeom>
          <a:noFill/>
        </p:spPr>
        <p:txBody>
          <a:bodyPr wrap="square" rtlCol="0">
            <a:spAutoFit/>
          </a:bodyPr>
          <a:lstStyle/>
          <a:p>
            <a:pPr marL="3943350" lvl="8" indent="-285750">
              <a:buFont typeface="Arial" panose="020B0604020202020204" pitchFamily="34" charset="0"/>
              <a:buChar char="•"/>
            </a:pPr>
            <a:endParaRPr lang="en-AU" dirty="0"/>
          </a:p>
          <a:p>
            <a:endParaRPr lang="en-AU" dirty="0"/>
          </a:p>
        </p:txBody>
      </p:sp>
      <p:sp>
        <p:nvSpPr>
          <p:cNvPr id="3" name="TextBox 2"/>
          <p:cNvSpPr txBox="1"/>
          <p:nvPr/>
        </p:nvSpPr>
        <p:spPr>
          <a:xfrm>
            <a:off x="546756" y="2298913"/>
            <a:ext cx="3968684" cy="553998"/>
          </a:xfrm>
          <a:prstGeom prst="rect">
            <a:avLst/>
          </a:prstGeom>
          <a:noFill/>
        </p:spPr>
        <p:txBody>
          <a:bodyPr wrap="square" rtlCol="0">
            <a:spAutoFit/>
          </a:bodyPr>
          <a:lstStyle/>
          <a:p>
            <a:endParaRPr lang="en-AU" sz="1200" dirty="0">
              <a:latin typeface="Calibri" panose="020F0502020204030204" pitchFamily="34" charset="0"/>
              <a:cs typeface="Calibri" panose="020F0502020204030204" pitchFamily="34" charset="0"/>
            </a:endParaRPr>
          </a:p>
          <a:p>
            <a:endParaRPr lang="en-AU" dirty="0"/>
          </a:p>
        </p:txBody>
      </p:sp>
      <p:graphicFrame>
        <p:nvGraphicFramePr>
          <p:cNvPr id="4" name="Diagram 3"/>
          <p:cNvGraphicFramePr/>
          <p:nvPr>
            <p:extLst>
              <p:ext uri="{D42A27DB-BD31-4B8C-83A1-F6EECF244321}">
                <p14:modId xmlns:p14="http://schemas.microsoft.com/office/powerpoint/2010/main" val="3766146321"/>
              </p:ext>
            </p:extLst>
          </p:nvPr>
        </p:nvGraphicFramePr>
        <p:xfrm>
          <a:off x="546756" y="654172"/>
          <a:ext cx="11300944" cy="5706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72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hqprint">
            <a:extLst>
              <a:ext uri="{28A0092B-C50C-407E-A947-70E740481C1C}">
                <a14:useLocalDpi xmlns:a14="http://schemas.microsoft.com/office/drawing/2010/main" val="0"/>
              </a:ext>
            </a:extLst>
          </a:blip>
          <a:srcRect l="14460" r="18468" b="-2"/>
          <a:stretch/>
        </p:blipFill>
        <p:spPr>
          <a:xfrm rot="5400000">
            <a:off x="3356861" y="-1394650"/>
            <a:ext cx="5619286" cy="9685365"/>
          </a:xfrm>
          <a:prstGeom prst="rect">
            <a:avLst/>
          </a:prstGeom>
        </p:spPr>
      </p:pic>
      <p:sp>
        <p:nvSpPr>
          <p:cNvPr id="2" name="Rectangle 1"/>
          <p:cNvSpPr/>
          <p:nvPr/>
        </p:nvSpPr>
        <p:spPr>
          <a:xfrm>
            <a:off x="9312965" y="4631635"/>
            <a:ext cx="954157" cy="4273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2247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6613" y="3033135"/>
            <a:ext cx="4513352" cy="3086588"/>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9024" y="193472"/>
            <a:ext cx="4973121" cy="3315414"/>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46612" y="193472"/>
            <a:ext cx="4513352" cy="2839663"/>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9023" y="2658759"/>
            <a:ext cx="4937589" cy="3460964"/>
          </a:xfrm>
          <a:prstGeom prst="rect">
            <a:avLst/>
          </a:prstGeom>
        </p:spPr>
      </p:pic>
      <p:sp>
        <p:nvSpPr>
          <p:cNvPr id="3" name="TextBox 2"/>
          <p:cNvSpPr txBox="1"/>
          <p:nvPr/>
        </p:nvSpPr>
        <p:spPr>
          <a:xfrm>
            <a:off x="3893905" y="1985392"/>
            <a:ext cx="4416621" cy="3046988"/>
          </a:xfrm>
          <a:prstGeom prst="rect">
            <a:avLst/>
          </a:prstGeom>
          <a:solidFill>
            <a:schemeClr val="accent1">
              <a:lumMod val="40000"/>
              <a:lumOff val="60000"/>
            </a:schemeClr>
          </a:solidFill>
        </p:spPr>
        <p:txBody>
          <a:bodyPr wrap="square" rtlCol="0">
            <a:spAutoFit/>
          </a:bodyPr>
          <a:lstStyle/>
          <a:p>
            <a:r>
              <a:rPr lang="en-AU" sz="2400" dirty="0"/>
              <a:t>Thank you to everyone that participated – if you haven’t already, take the time to reflect with the young people in your community and ask </a:t>
            </a:r>
            <a:r>
              <a:rPr lang="en-AU" sz="2400" b="1" dirty="0"/>
              <a:t>“Why should adults listen to children?” </a:t>
            </a:r>
            <a:r>
              <a:rPr lang="en-AU" sz="2400" dirty="0"/>
              <a:t>you might be surprised with the answer.</a:t>
            </a:r>
          </a:p>
        </p:txBody>
      </p:sp>
    </p:spTree>
    <p:extLst>
      <p:ext uri="{BB962C8B-B14F-4D97-AF65-F5344CB8AC3E}">
        <p14:creationId xmlns:p14="http://schemas.microsoft.com/office/powerpoint/2010/main" val="380061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3ECEC8-0F24-45B8-950F-35FC94BCE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l="3374" r="9837" b="-1"/>
          <a:stretch/>
        </p:blipFill>
        <p:spPr>
          <a:xfrm>
            <a:off x="633999" y="640081"/>
            <a:ext cx="6909801" cy="5314406"/>
          </a:xfrm>
          <a:prstGeom prst="rect">
            <a:avLst/>
          </a:prstGeom>
        </p:spPr>
      </p:pic>
      <p:cxnSp>
        <p:nvCxnSpPr>
          <p:cNvPr id="13" name="Straight Connector 12">
            <a:extLst>
              <a:ext uri="{FF2B5EF4-FFF2-40B4-BE49-F238E27FC236}">
                <a16:creationId xmlns:a16="http://schemas.microsoft.com/office/drawing/2014/main" id="{89EB8C68-FF1B-4849-867B-32D29B19F10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7859485" y="2198914"/>
            <a:ext cx="3690257" cy="3670180"/>
          </a:xfrm>
        </p:spPr>
        <p:txBody>
          <a:bodyPr>
            <a:normAutofit/>
          </a:bodyPr>
          <a:lstStyle/>
          <a:p>
            <a:r>
              <a:rPr lang="en-AU" dirty="0"/>
              <a:t>Earlier in the year we set a goal to capture the voice of young people in our community and share it as part of Children's week celebrations!</a:t>
            </a:r>
          </a:p>
          <a:p>
            <a:r>
              <a:rPr lang="en-AU" dirty="0"/>
              <a:t>We asked the question: </a:t>
            </a:r>
            <a:r>
              <a:rPr lang="en-AU" b="1" dirty="0">
                <a:solidFill>
                  <a:srgbClr val="00B050"/>
                </a:solidFill>
              </a:rPr>
              <a:t>Why should adults listen to children?</a:t>
            </a:r>
          </a:p>
          <a:p>
            <a:r>
              <a:rPr lang="en-AU" dirty="0"/>
              <a:t>This is how young people answered…</a:t>
            </a:r>
          </a:p>
        </p:txBody>
      </p:sp>
      <p:sp>
        <p:nvSpPr>
          <p:cNvPr id="15" name="Rectangle 14">
            <a:extLst>
              <a:ext uri="{FF2B5EF4-FFF2-40B4-BE49-F238E27FC236}">
                <a16:creationId xmlns:a16="http://schemas.microsoft.com/office/drawing/2014/main" id="{7D417315-0A35-4882-ABD2-ABE3C89E5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B53612E-ADB2-4457-9688-89506397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37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Survey Monkey Responses</a:t>
            </a:r>
          </a:p>
        </p:txBody>
      </p:sp>
      <p:sp>
        <p:nvSpPr>
          <p:cNvPr id="3" name="Content Placeholder 2"/>
          <p:cNvSpPr>
            <a:spLocks noGrp="1"/>
          </p:cNvSpPr>
          <p:nvPr>
            <p:ph idx="1"/>
          </p:nvPr>
        </p:nvSpPr>
        <p:spPr/>
        <p:txBody>
          <a:bodyPr>
            <a:normAutofit fontScale="85000" lnSpcReduction="20000"/>
          </a:bodyPr>
          <a:lstStyle/>
          <a:p>
            <a:r>
              <a:rPr lang="en-AU" dirty="0"/>
              <a:t>A survey was set up to capture the voice of children. </a:t>
            </a:r>
          </a:p>
          <a:p>
            <a:r>
              <a:rPr lang="en-AU" dirty="0"/>
              <a:t>64 Responses where captured in total!</a:t>
            </a:r>
          </a:p>
          <a:p>
            <a:r>
              <a:rPr lang="en-AU" b="1" dirty="0"/>
              <a:t>Top 5 reasons cited by children as to why adults should listen to children: </a:t>
            </a:r>
          </a:p>
          <a:p>
            <a:pPr marL="457200" indent="-457200">
              <a:buFont typeface="+mj-lt"/>
              <a:buAutoNum type="arabicPeriod"/>
            </a:pPr>
            <a:r>
              <a:rPr lang="en-AU" dirty="0"/>
              <a:t>Teach us how to listen by listening to us</a:t>
            </a:r>
          </a:p>
          <a:p>
            <a:pPr marL="457200" indent="-457200">
              <a:buFont typeface="+mj-lt"/>
              <a:buAutoNum type="arabicPeriod"/>
            </a:pPr>
            <a:r>
              <a:rPr lang="en-AU" dirty="0"/>
              <a:t>Our opinions matter as we are the ones that have to live with the decisions</a:t>
            </a:r>
          </a:p>
          <a:p>
            <a:pPr marL="457200" indent="-457200">
              <a:buFont typeface="+mj-lt"/>
              <a:buAutoNum type="arabicPeriod"/>
            </a:pPr>
            <a:r>
              <a:rPr lang="en-AU" dirty="0"/>
              <a:t>It’s a good way to understand us – we are growing up in a different world and we want to talk about and express how we feel</a:t>
            </a:r>
          </a:p>
          <a:p>
            <a:pPr marL="457200" indent="-457200">
              <a:buFont typeface="+mj-lt"/>
              <a:buAutoNum type="arabicPeriod"/>
            </a:pPr>
            <a:r>
              <a:rPr lang="en-AU" dirty="0"/>
              <a:t>Adults could learn a thing or two – our ideas can be so thoughtful and creative that they could possibly change the world</a:t>
            </a:r>
          </a:p>
          <a:p>
            <a:pPr marL="457200" indent="-457200">
              <a:buFont typeface="+mj-lt"/>
              <a:buAutoNum type="arabicPeriod"/>
            </a:pPr>
            <a:r>
              <a:rPr lang="en-AU" dirty="0"/>
              <a:t>We need you to listen so we feel safe to speak out if something does not seem quite right</a:t>
            </a:r>
          </a:p>
          <a:p>
            <a:r>
              <a:rPr lang="en-AU" b="1" dirty="0"/>
              <a:t>“Because for the past centuries children have not had the fair share to talk. It was a problem for</a:t>
            </a:r>
          </a:p>
          <a:p>
            <a:r>
              <a:rPr lang="en-AU" b="1" dirty="0"/>
              <a:t>women but now we are acknowledging that it's a problem with the children too”</a:t>
            </a:r>
          </a:p>
        </p:txBody>
      </p:sp>
    </p:spTree>
    <p:extLst>
      <p:ext uri="{BB962C8B-B14F-4D97-AF65-F5344CB8AC3E}">
        <p14:creationId xmlns:p14="http://schemas.microsoft.com/office/powerpoint/2010/main" val="207792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24273" b="21568"/>
          <a:stretch/>
        </p:blipFill>
        <p:spPr>
          <a:xfrm>
            <a:off x="0" y="581025"/>
            <a:ext cx="4022725" cy="2178050"/>
          </a:xfrm>
          <a:prstGeom prst="rect">
            <a:avLst/>
          </a:prstGeom>
        </p:spPr>
      </p:pic>
      <p:pic>
        <p:nvPicPr>
          <p:cNvPr id="5" name="Picture 4"/>
          <p:cNvPicPr>
            <a:picLocks noChangeAspect="1"/>
          </p:cNvPicPr>
          <p:nvPr/>
        </p:nvPicPr>
        <p:blipFill rotWithShape="1">
          <a:blip r:embed="rId3"/>
          <a:srcRect t="23680" b="22358"/>
          <a:stretch/>
        </p:blipFill>
        <p:spPr>
          <a:xfrm>
            <a:off x="4285752" y="2584174"/>
            <a:ext cx="4182020" cy="2170706"/>
          </a:xfrm>
          <a:prstGeom prst="rect">
            <a:avLst/>
          </a:prstGeom>
        </p:spPr>
      </p:pic>
      <p:pic>
        <p:nvPicPr>
          <p:cNvPr id="6" name="Picture 5"/>
          <p:cNvPicPr>
            <a:picLocks noChangeAspect="1"/>
          </p:cNvPicPr>
          <p:nvPr/>
        </p:nvPicPr>
        <p:blipFill>
          <a:blip r:embed="rId4"/>
          <a:stretch>
            <a:fillRect/>
          </a:stretch>
        </p:blipFill>
        <p:spPr>
          <a:xfrm>
            <a:off x="8095990" y="4216358"/>
            <a:ext cx="3712786" cy="1987468"/>
          </a:xfrm>
          <a:prstGeom prst="rect">
            <a:avLst/>
          </a:prstGeom>
        </p:spPr>
      </p:pic>
    </p:spTree>
    <p:extLst>
      <p:ext uri="{BB962C8B-B14F-4D97-AF65-F5344CB8AC3E}">
        <p14:creationId xmlns:p14="http://schemas.microsoft.com/office/powerpoint/2010/main" val="293898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794" t="24207" r="22345" b="31183"/>
          <a:stretch/>
        </p:blipFill>
        <p:spPr>
          <a:xfrm>
            <a:off x="389614" y="426149"/>
            <a:ext cx="4123957" cy="1824070"/>
          </a:xfrm>
          <a:prstGeom prst="rect">
            <a:avLst/>
          </a:prstGeom>
        </p:spPr>
      </p:pic>
      <p:pic>
        <p:nvPicPr>
          <p:cNvPr id="3" name="Picture 2"/>
          <p:cNvPicPr>
            <a:picLocks noChangeAspect="1"/>
          </p:cNvPicPr>
          <p:nvPr/>
        </p:nvPicPr>
        <p:blipFill rotWithShape="1">
          <a:blip r:embed="rId3"/>
          <a:srcRect l="7605" t="24405" r="8167" b="22549"/>
          <a:stretch/>
        </p:blipFill>
        <p:spPr>
          <a:xfrm>
            <a:off x="4033298" y="1660212"/>
            <a:ext cx="3522428" cy="2218413"/>
          </a:xfrm>
          <a:prstGeom prst="rect">
            <a:avLst/>
          </a:prstGeom>
        </p:spPr>
      </p:pic>
      <p:pic>
        <p:nvPicPr>
          <p:cNvPr id="6" name="Picture 5"/>
          <p:cNvPicPr>
            <a:picLocks noChangeAspect="1"/>
          </p:cNvPicPr>
          <p:nvPr/>
        </p:nvPicPr>
        <p:blipFill rotWithShape="1">
          <a:blip r:embed="rId4"/>
          <a:srcRect l="9907" t="25290" r="8406" b="23746"/>
          <a:stretch/>
        </p:blipFill>
        <p:spPr>
          <a:xfrm>
            <a:off x="7277430" y="3511254"/>
            <a:ext cx="4325510" cy="2698714"/>
          </a:xfrm>
          <a:prstGeom prst="rect">
            <a:avLst/>
          </a:prstGeom>
        </p:spPr>
      </p:pic>
    </p:spTree>
    <p:extLst>
      <p:ext uri="{BB962C8B-B14F-4D97-AF65-F5344CB8AC3E}">
        <p14:creationId xmlns:p14="http://schemas.microsoft.com/office/powerpoint/2010/main" val="225184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582" y="320463"/>
            <a:ext cx="8329488" cy="5863961"/>
          </a:xfrm>
          <a:prstGeom prst="rect">
            <a:avLst/>
          </a:prstGeom>
        </p:spPr>
      </p:pic>
    </p:spTree>
    <p:extLst>
      <p:ext uri="{BB962C8B-B14F-4D97-AF65-F5344CB8AC3E}">
        <p14:creationId xmlns:p14="http://schemas.microsoft.com/office/powerpoint/2010/main" val="422250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D183569-216E-470C-9F1E-76E0C3CFD1E5}"/>
              </a:ext>
            </a:extLst>
          </p:cNvPr>
          <p:cNvSpPr>
            <a:spLocks noChangeArrowheads="1"/>
          </p:cNvSpPr>
          <p:nvPr/>
        </p:nvSpPr>
        <p:spPr bwMode="auto">
          <a:xfrm>
            <a:off x="492981" y="1924214"/>
            <a:ext cx="5581816" cy="45083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Because adults were once children, so know what it’s like to be a child.</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Switch the question around to ‘why should children listen to adults?’</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Because children have a different perspective- share ideas and work together.</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More creative, e.g. playground consultation.</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Adults overlook things.</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Children think outside the box- adults are serious, children have fun.</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Children can have great ideas to help the world.</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More opened minded and more connected to the modern world.</a:t>
            </a:r>
          </a:p>
          <a:p>
            <a:pPr marL="171450" indent="-182880" defTabSz="914400" eaLnBrk="1" hangingPunct="1">
              <a:lnSpc>
                <a:spcPct val="90000"/>
              </a:lnSpc>
              <a:spcAft>
                <a:spcPts val="600"/>
              </a:spcAft>
              <a:buClr>
                <a:schemeClr val="tx1"/>
              </a:buClr>
              <a:buFont typeface="Wingdings" pitchFamily="2" charset="2"/>
              <a:buChar char=""/>
            </a:pPr>
            <a:r>
              <a:rPr lang="en-US" altLang="en-US" sz="2000" b="1" dirty="0">
                <a:solidFill>
                  <a:schemeClr val="tx2"/>
                </a:solidFill>
                <a:latin typeface="+mn-lt"/>
              </a:rPr>
              <a:t>We don’t think as realistically, with as many boundaries, we’re more creative, not as limited.</a:t>
            </a:r>
          </a:p>
          <a:p>
            <a:pPr marL="171450" indent="-182880" defTabSz="914400" eaLnBrk="1" hangingPunct="1">
              <a:lnSpc>
                <a:spcPct val="90000"/>
              </a:lnSpc>
              <a:spcAft>
                <a:spcPts val="600"/>
              </a:spcAft>
              <a:buClr>
                <a:schemeClr val="tx1"/>
              </a:buClr>
              <a:buFont typeface="Wingdings" pitchFamily="2" charset="2"/>
              <a:buChar char=""/>
            </a:pPr>
            <a:r>
              <a:rPr lang="en-US" altLang="en-US" sz="2000" dirty="0">
                <a:solidFill>
                  <a:schemeClr val="tx2"/>
                </a:solidFill>
                <a:latin typeface="+mn-lt"/>
              </a:rPr>
              <a:t>We’re the next generation- we want a good environment and community.</a:t>
            </a:r>
          </a:p>
          <a:p>
            <a:pPr indent="-182880" defTabSz="914400" eaLnBrk="1" hangingPunct="1">
              <a:lnSpc>
                <a:spcPct val="90000"/>
              </a:lnSpc>
              <a:spcAft>
                <a:spcPts val="600"/>
              </a:spcAft>
              <a:buClr>
                <a:schemeClr val="tx1"/>
              </a:buClr>
              <a:buFont typeface="Wingdings" pitchFamily="2" charset="2"/>
              <a:buChar char=""/>
            </a:pPr>
            <a:endParaRPr lang="en-US" altLang="en-US" sz="800" dirty="0">
              <a:solidFill>
                <a:schemeClr val="tx2"/>
              </a:solidFill>
              <a:latin typeface="+mn-lt"/>
            </a:endParaRPr>
          </a:p>
          <a:p>
            <a:pPr indent="-182880" defTabSz="914400" eaLnBrk="1" hangingPunct="1">
              <a:lnSpc>
                <a:spcPct val="90000"/>
              </a:lnSpc>
              <a:spcAft>
                <a:spcPts val="600"/>
              </a:spcAft>
              <a:buClr>
                <a:schemeClr val="tx1"/>
              </a:buClr>
              <a:buFont typeface="Wingdings" pitchFamily="2" charset="2"/>
              <a:buChar char=""/>
            </a:pPr>
            <a:endParaRPr lang="en-US" altLang="en-US" sz="800" dirty="0">
              <a:solidFill>
                <a:schemeClr val="tx2"/>
              </a:solidFill>
              <a:latin typeface="+mn-lt"/>
            </a:endParaRPr>
          </a:p>
        </p:txBody>
      </p:sp>
      <p:sp>
        <p:nvSpPr>
          <p:cNvPr id="5" name="Rectangle 2">
            <a:extLst>
              <a:ext uri="{FF2B5EF4-FFF2-40B4-BE49-F238E27FC236}">
                <a16:creationId xmlns:a16="http://schemas.microsoft.com/office/drawing/2014/main" id="{54435BCB-1AE0-43EF-A34E-47BAA97151B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2"/>
          <p:cNvSpPr>
            <a:spLocks noGrp="1"/>
          </p:cNvSpPr>
          <p:nvPr>
            <p:ph type="title"/>
          </p:nvPr>
        </p:nvSpPr>
        <p:spPr/>
        <p:txBody>
          <a:bodyPr/>
          <a:lstStyle/>
          <a:p>
            <a:r>
              <a:rPr lang="en-AU" dirty="0"/>
              <a:t>Young People from Cardinia Shire</a:t>
            </a:r>
          </a:p>
        </p:txBody>
      </p:sp>
      <p:sp>
        <p:nvSpPr>
          <p:cNvPr id="4" name="Rounded Rectangular Callout 3"/>
          <p:cNvSpPr/>
          <p:nvPr/>
        </p:nvSpPr>
        <p:spPr>
          <a:xfrm>
            <a:off x="9221662" y="1492856"/>
            <a:ext cx="2846567" cy="1510748"/>
          </a:xfrm>
          <a:prstGeom prst="wedgeRoundRectCallout">
            <a:avLst>
              <a:gd name="adj1" fmla="val -26699"/>
              <a:gd name="adj2" fmla="val 69342"/>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Because things like building and toys are in our future, so we should design our future.</a:t>
            </a:r>
          </a:p>
        </p:txBody>
      </p:sp>
      <p:sp>
        <p:nvSpPr>
          <p:cNvPr id="7" name="Cloud Callout 6"/>
          <p:cNvSpPr/>
          <p:nvPr/>
        </p:nvSpPr>
        <p:spPr>
          <a:xfrm>
            <a:off x="6074797" y="2793889"/>
            <a:ext cx="3063903" cy="1685676"/>
          </a:xfrm>
          <a:prstGeom prst="cloudCallout">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We’re living in a different world now.</a:t>
            </a:r>
          </a:p>
        </p:txBody>
      </p:sp>
      <p:sp>
        <p:nvSpPr>
          <p:cNvPr id="8" name="Oval Callout 7"/>
          <p:cNvSpPr/>
          <p:nvPr/>
        </p:nvSpPr>
        <p:spPr>
          <a:xfrm>
            <a:off x="8706678" y="4269849"/>
            <a:ext cx="3180521" cy="1558456"/>
          </a:xfrm>
          <a:prstGeom prst="wedgeEllipseCallo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Because we are amazing - we can think more creatively and design things adults are incapable of.</a:t>
            </a:r>
          </a:p>
        </p:txBody>
      </p:sp>
    </p:spTree>
    <p:extLst>
      <p:ext uri="{BB962C8B-B14F-4D97-AF65-F5344CB8AC3E}">
        <p14:creationId xmlns:p14="http://schemas.microsoft.com/office/powerpoint/2010/main" val="377554289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1F285-01FA-4BDC-8F58-F0F1BABB5A69}"/>
              </a:ext>
            </a:extLst>
          </p:cNvPr>
          <p:cNvSpPr>
            <a:spLocks noGrp="1"/>
          </p:cNvSpPr>
          <p:nvPr>
            <p:ph idx="1"/>
          </p:nvPr>
        </p:nvSpPr>
        <p:spPr/>
        <p:txBody>
          <a:bodyPr/>
          <a:lstStyle/>
          <a:p>
            <a:endParaRPr lang="en-AU" dirty="0"/>
          </a:p>
          <a:p>
            <a:endParaRPr lang="en-AU" dirty="0"/>
          </a:p>
        </p:txBody>
      </p:sp>
      <p:sp>
        <p:nvSpPr>
          <p:cNvPr id="5" name="Rectangle 2">
            <a:extLst>
              <a:ext uri="{FF2B5EF4-FFF2-40B4-BE49-F238E27FC236}">
                <a16:creationId xmlns:a16="http://schemas.microsoft.com/office/drawing/2014/main" id="{54435BCB-1AE0-43EF-A34E-47BAA97151B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hlinkClick r:id="rId2"/>
            <a:extLst>
              <a:ext uri="{FF2B5EF4-FFF2-40B4-BE49-F238E27FC236}">
                <a16:creationId xmlns:a16="http://schemas.microsoft.com/office/drawing/2014/main" id="{2254BF2A-0717-45DD-A022-E5037DE73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600" y="1881146"/>
            <a:ext cx="7964011" cy="4096322"/>
          </a:xfrm>
          <a:prstGeom prst="rect">
            <a:avLst/>
          </a:prstGeom>
        </p:spPr>
      </p:pic>
    </p:spTree>
    <p:extLst>
      <p:ext uri="{BB962C8B-B14F-4D97-AF65-F5344CB8AC3E}">
        <p14:creationId xmlns:p14="http://schemas.microsoft.com/office/powerpoint/2010/main" val="55465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Young People from the City of Casey</a:t>
            </a:r>
          </a:p>
        </p:txBody>
      </p:sp>
      <p:sp>
        <p:nvSpPr>
          <p:cNvPr id="3" name="Content Placeholder 2">
            <a:extLst>
              <a:ext uri="{FF2B5EF4-FFF2-40B4-BE49-F238E27FC236}">
                <a16:creationId xmlns:a16="http://schemas.microsoft.com/office/drawing/2014/main" id="{14100589-B0B5-4345-B248-353D9DF18A42}"/>
              </a:ext>
            </a:extLst>
          </p:cNvPr>
          <p:cNvSpPr>
            <a:spLocks noGrp="1"/>
          </p:cNvSpPr>
          <p:nvPr>
            <p:ph idx="1"/>
          </p:nvPr>
        </p:nvSpPr>
        <p:spPr>
          <a:xfrm>
            <a:off x="643465" y="5967347"/>
            <a:ext cx="10905066" cy="338328"/>
          </a:xfrm>
        </p:spPr>
        <p:txBody>
          <a:bodyPr vert="horz" lIns="91440" tIns="45720" rIns="91440" bIns="45720" rtlCol="0">
            <a:normAutofit/>
          </a:bodyPr>
          <a:lstStyle/>
          <a:p>
            <a:pPr marL="0" indent="0" algn="ctr">
              <a:buNone/>
            </a:pPr>
            <a:r>
              <a:rPr lang="en-US" sz="1600" u="sng" dirty="0">
                <a:solidFill>
                  <a:schemeClr val="tx2"/>
                </a:solidFill>
                <a:hlinkClick r:id="rId2"/>
              </a:rPr>
              <a:t>https://youtu.be/rOaMtoiNFfc</a:t>
            </a:r>
            <a:endParaRPr lang="en-US" sz="1600" dirty="0">
              <a:solidFill>
                <a:schemeClr val="tx2"/>
              </a:solidFill>
            </a:endParaRPr>
          </a:p>
        </p:txBody>
      </p:sp>
      <p:pic>
        <p:nvPicPr>
          <p:cNvPr id="6" name="Picture 5">
            <a:hlinkClick r:id="rId2"/>
          </p:cNvPr>
          <p:cNvPicPr>
            <a:picLocks noChangeAspect="1"/>
          </p:cNvPicPr>
          <p:nvPr/>
        </p:nvPicPr>
        <p:blipFill>
          <a:blip r:embed="rId3"/>
          <a:stretch>
            <a:fillRect/>
          </a:stretch>
        </p:blipFill>
        <p:spPr>
          <a:xfrm>
            <a:off x="2965837" y="2020904"/>
            <a:ext cx="6574616" cy="3369491"/>
          </a:xfrm>
          <a:prstGeom prst="rect">
            <a:avLst/>
          </a:prstGeom>
        </p:spPr>
      </p:pic>
    </p:spTree>
    <p:extLst>
      <p:ext uri="{BB962C8B-B14F-4D97-AF65-F5344CB8AC3E}">
        <p14:creationId xmlns:p14="http://schemas.microsoft.com/office/powerpoint/2010/main" val="112277786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586</TotalTime>
  <Words>840</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Why should adults listen to children?</vt:lpstr>
      <vt:lpstr>PowerPoint Presentation</vt:lpstr>
      <vt:lpstr>Survey Monkey Responses</vt:lpstr>
      <vt:lpstr>PowerPoint Presentation</vt:lpstr>
      <vt:lpstr>PowerPoint Presentation</vt:lpstr>
      <vt:lpstr>PowerPoint Presentation</vt:lpstr>
      <vt:lpstr>Young People from Cardinia Shire</vt:lpstr>
      <vt:lpstr>PowerPoint Presentation</vt:lpstr>
      <vt:lpstr>Young People from the City of Casey</vt:lpstr>
      <vt:lpstr>Young People from the City of Monash</vt:lpstr>
      <vt:lpstr>Young People from the City of Port Phillip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Crawford</dc:creator>
  <cp:lastModifiedBy>Hayley Crawford</cp:lastModifiedBy>
  <cp:revision>35</cp:revision>
  <dcterms:created xsi:type="dcterms:W3CDTF">2019-10-18T00:00:33Z</dcterms:created>
  <dcterms:modified xsi:type="dcterms:W3CDTF">2019-11-13T21:11:05Z</dcterms:modified>
</cp:coreProperties>
</file>