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2" r:id="rId6"/>
    <p:sldId id="264" r:id="rId7"/>
    <p:sldId id="266" r:id="rId8"/>
    <p:sldId id="265" r:id="rId9"/>
    <p:sldId id="290" r:id="rId10"/>
    <p:sldId id="282" r:id="rId11"/>
    <p:sldId id="288" r:id="rId12"/>
    <p:sldId id="285" r:id="rId13"/>
    <p:sldId id="286" r:id="rId14"/>
    <p:sldId id="289" r:id="rId15"/>
    <p:sldId id="29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8FCA3D-5097-4F99-9023-E9952B9A140E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7B5532-C59D-4449-B27E-B8131EE42D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62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5532-C59D-4449-B27E-B8131EE42DDA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191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5532-C59D-4449-B27E-B8131EE42DDA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12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5532-C59D-4449-B27E-B8131EE42DD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918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5532-C59D-4449-B27E-B8131EE42DD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4226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5532-C59D-4449-B27E-B8131EE42DD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4938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5532-C59D-4449-B27E-B8131EE42DDA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663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5532-C59D-4449-B27E-B8131EE42DDA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0418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87B7-9E95-4A6C-A773-2F843CE79C6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10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87B7-9E95-4A6C-A773-2F843CE79C6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112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dirty="0" smtClean="0"/>
              <a:t>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87B7-9E95-4A6C-A773-2F843CE79C6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9345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E87B7-9E95-4A6C-A773-2F843CE79C6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91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5532-C59D-4449-B27E-B8131EE42DDA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40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5532-C59D-4449-B27E-B8131EE42DDA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82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85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84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698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21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058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92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87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95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571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812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914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1559-1C9D-4F72-BDD1-0AE8B25A9A49}" type="datetimeFigureOut">
              <a:rPr lang="en-AU" smtClean="0"/>
              <a:t>12/03/2020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78BF-2258-4B1A-BF3B-695C419CF09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373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.e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hyperlink" Target="https://ccyp.vic.gov.au/child-safety/being-a-child-safe-organisation/the-child-safe-standards/standard-7-empowering-childre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469yL1_PZK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592" y="31073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Communities for Children Children’s Voice</a:t>
            </a:r>
            <a:br>
              <a:rPr lang="en-US" dirty="0" smtClean="0"/>
            </a:br>
            <a:r>
              <a:rPr lang="en-US" dirty="0" smtClean="0"/>
              <a:t>Projects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AU" sz="3600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" y="225511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36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321" y="1706796"/>
            <a:ext cx="4905028" cy="3391843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" y="230188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7828" y="230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66CC"/>
                </a:solidFill>
              </a:rPr>
              <a:t>CfC Logo Competition </a:t>
            </a:r>
            <a:endParaRPr lang="en-AU" b="1" dirty="0">
              <a:solidFill>
                <a:srgbClr val="FF66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271" y="1403475"/>
            <a:ext cx="3173361" cy="4672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66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66CC"/>
                </a:solidFill>
              </a:rPr>
              <a:t>CfC Logo Competition </a:t>
            </a:r>
            <a:endParaRPr lang="en-AU" b="1" dirty="0">
              <a:solidFill>
                <a:srgbClr val="FF66CC"/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40" y="1690688"/>
            <a:ext cx="5536098" cy="4152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" y="230188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14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50029" y="2482493"/>
            <a:ext cx="4046580" cy="30349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" y="230188"/>
            <a:ext cx="1765935" cy="4883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66CC"/>
                </a:solidFill>
              </a:rPr>
              <a:t>CfC Logo Competition </a:t>
            </a:r>
            <a:endParaRPr lang="en-AU" b="1" dirty="0">
              <a:solidFill>
                <a:srgbClr val="FF66CC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0" y="1825625"/>
            <a:ext cx="5802955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55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167" b="879"/>
          <a:stretch/>
        </p:blipFill>
        <p:spPr>
          <a:xfrm>
            <a:off x="4820959" y="1976670"/>
            <a:ext cx="3016782" cy="4289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66CC"/>
                </a:solidFill>
              </a:rPr>
              <a:t>CfC Logo Competition </a:t>
            </a:r>
            <a:endParaRPr lang="en-AU" b="1" dirty="0">
              <a:solidFill>
                <a:srgbClr val="FF66CC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" y="230188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7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66CC"/>
                </a:solidFill>
              </a:rPr>
              <a:t>Learnings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66CC"/>
              </a:buClr>
            </a:pPr>
            <a:r>
              <a:rPr lang="en-US" dirty="0" smtClean="0"/>
              <a:t>More consultation / less feedback to children</a:t>
            </a:r>
          </a:p>
          <a:p>
            <a:pPr>
              <a:buClr>
                <a:srgbClr val="FF66CC"/>
              </a:buClr>
            </a:pPr>
            <a:endParaRPr lang="en-US" dirty="0" smtClean="0"/>
          </a:p>
          <a:p>
            <a:pPr>
              <a:buClr>
                <a:srgbClr val="FF66CC"/>
              </a:buClr>
            </a:pPr>
            <a:endParaRPr lang="en-US" dirty="0" smtClean="0"/>
          </a:p>
          <a:p>
            <a:pPr>
              <a:buClr>
                <a:srgbClr val="FF66CC"/>
              </a:buClr>
            </a:pPr>
            <a:r>
              <a:rPr lang="en-US" dirty="0" smtClean="0"/>
              <a:t>Missing question!</a:t>
            </a:r>
          </a:p>
          <a:p>
            <a:pPr>
              <a:buClr>
                <a:srgbClr val="FF66CC"/>
              </a:buClr>
            </a:pPr>
            <a:endParaRPr lang="en-US" dirty="0"/>
          </a:p>
          <a:p>
            <a:pPr marL="0" indent="0">
              <a:buClr>
                <a:srgbClr val="FF66CC"/>
              </a:buClr>
              <a:buNone/>
            </a:pPr>
            <a:endParaRPr lang="en-US" dirty="0" smtClean="0"/>
          </a:p>
          <a:p>
            <a:pPr>
              <a:buClr>
                <a:srgbClr val="FF66CC"/>
              </a:buClr>
            </a:pPr>
            <a:r>
              <a:rPr lang="en-US" dirty="0" smtClean="0"/>
              <a:t>Sharing tangible outcomes with children from consultations is best </a:t>
            </a:r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" y="230188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5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66CC"/>
                </a:solidFill>
              </a:rPr>
              <a:t>Questions?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667794"/>
            <a:ext cx="1714500" cy="2667000"/>
          </a:xfr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7" y="230188"/>
            <a:ext cx="1765935" cy="488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034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rgbClr val="FF33CC"/>
              </a:buClr>
            </a:pPr>
            <a:r>
              <a:rPr lang="en-US" sz="3600" b="1" dirty="0" smtClean="0"/>
              <a:t>Communities for Children </a:t>
            </a:r>
          </a:p>
          <a:p>
            <a:pPr algn="ctr">
              <a:buClr>
                <a:srgbClr val="FF33CC"/>
              </a:buClr>
            </a:pPr>
            <a:r>
              <a:rPr lang="en-US" sz="3600" b="1" dirty="0" smtClean="0"/>
              <a:t>Children’s Voice projects</a:t>
            </a:r>
          </a:p>
          <a:p>
            <a:pPr marL="457200" lvl="1" indent="0" algn="ctr">
              <a:buClr>
                <a:srgbClr val="FF33CC"/>
              </a:buClr>
              <a:buNone/>
            </a:pPr>
            <a:r>
              <a:rPr lang="en-US" sz="3600" dirty="0" err="1" smtClean="0"/>
              <a:t>Voicelab</a:t>
            </a:r>
            <a:r>
              <a:rPr lang="en-US" sz="3600" dirty="0" smtClean="0"/>
              <a:t> consultations  </a:t>
            </a:r>
          </a:p>
          <a:p>
            <a:pPr marL="457200" lvl="1" indent="0" algn="ctr">
              <a:buClr>
                <a:srgbClr val="FF33CC"/>
              </a:buClr>
              <a:buNone/>
            </a:pPr>
            <a:r>
              <a:rPr lang="en-US" sz="3600" dirty="0"/>
              <a:t>CfC Logo Competition </a:t>
            </a:r>
            <a:endParaRPr lang="en-US" sz="3600" dirty="0" smtClean="0"/>
          </a:p>
          <a:p>
            <a:pPr algn="ctr">
              <a:buClr>
                <a:srgbClr val="FF33CC"/>
              </a:buClr>
            </a:pPr>
            <a:r>
              <a:rPr lang="en-US" sz="3600" b="1" dirty="0" smtClean="0"/>
              <a:t>Sharing outcomes with Children </a:t>
            </a:r>
          </a:p>
          <a:p>
            <a:pPr algn="ctr">
              <a:buClr>
                <a:srgbClr val="FF33CC"/>
              </a:buClr>
            </a:pPr>
            <a:r>
              <a:rPr lang="en-US" sz="3600" b="1" dirty="0" smtClean="0"/>
              <a:t>Learnings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" y="225511"/>
            <a:ext cx="1765935" cy="4883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71698" y="46966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66CC"/>
                </a:solidFill>
              </a:rPr>
              <a:t>Overview</a:t>
            </a:r>
            <a:endParaRPr lang="en-AU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75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66CC"/>
                </a:solidFill>
              </a:rPr>
              <a:t>Communities for </a:t>
            </a:r>
            <a:r>
              <a:rPr lang="en-US" b="1" dirty="0" smtClean="0">
                <a:solidFill>
                  <a:srgbClr val="FF66CC"/>
                </a:solidFill>
              </a:rPr>
              <a:t>Children</a:t>
            </a:r>
            <a:br>
              <a:rPr lang="en-US" b="1" dirty="0" smtClean="0">
                <a:solidFill>
                  <a:srgbClr val="FF66CC"/>
                </a:solidFill>
              </a:rPr>
            </a:br>
            <a:r>
              <a:rPr lang="en-US" b="1" dirty="0" smtClean="0">
                <a:solidFill>
                  <a:srgbClr val="FF66CC"/>
                </a:solidFill>
              </a:rPr>
              <a:t>Dandenong </a:t>
            </a:r>
            <a:endParaRPr lang="en-AU" b="1" dirty="0">
              <a:solidFill>
                <a:srgbClr val="FF66CC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5" y="120967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954" y="2928423"/>
            <a:ext cx="5024438" cy="39295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597742" y="1382650"/>
            <a:ext cx="3376040" cy="25388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0" y="1382650"/>
            <a:ext cx="3741591" cy="30054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58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66CC"/>
                </a:solidFill>
              </a:rPr>
              <a:t>Communities for Children Key Priority Areas</a:t>
            </a:r>
            <a:endParaRPr lang="en-AU" b="1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eaLnBrk="0" hangingPunct="0"/>
            <a:r>
              <a:rPr lang="en-AU" sz="3300" b="1" dirty="0">
                <a:solidFill>
                  <a:srgbClr val="FF66CC"/>
                </a:solidFill>
                <a:latin typeface="+mj-lt"/>
                <a:ea typeface="+mj-ea"/>
                <a:cs typeface="+mj-cs"/>
              </a:rPr>
              <a:t>Family Violence </a:t>
            </a:r>
            <a:endParaRPr lang="en-US" sz="3300" b="1" dirty="0">
              <a:solidFill>
                <a:srgbClr val="FF66CC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AU" sz="3300" b="1" dirty="0">
              <a:solidFill>
                <a:srgbClr val="FF66CC"/>
              </a:solidFill>
              <a:latin typeface="+mj-lt"/>
              <a:ea typeface="+mj-ea"/>
              <a:cs typeface="+mj-cs"/>
            </a:endParaRPr>
          </a:p>
          <a:p>
            <a:pPr lvl="0" eaLnBrk="0" hangingPunct="0"/>
            <a:r>
              <a:rPr lang="en-AU" sz="3300" b="1" dirty="0">
                <a:solidFill>
                  <a:srgbClr val="FF66CC"/>
                </a:solidFill>
                <a:latin typeface="+mj-lt"/>
                <a:ea typeface="+mj-ea"/>
                <a:cs typeface="+mj-cs"/>
              </a:rPr>
              <a:t>Language, Literacy and Numeracy </a:t>
            </a:r>
          </a:p>
          <a:p>
            <a:pPr marL="0" lvl="0" indent="0" eaLnBrk="0" hangingPunct="0">
              <a:buNone/>
            </a:pPr>
            <a:endParaRPr lang="en-AU" sz="3300" b="1" dirty="0">
              <a:solidFill>
                <a:srgbClr val="FF66CC"/>
              </a:solidFill>
              <a:latin typeface="+mj-lt"/>
              <a:ea typeface="+mj-ea"/>
              <a:cs typeface="+mj-cs"/>
            </a:endParaRPr>
          </a:p>
          <a:p>
            <a:pPr lvl="0" eaLnBrk="0" hangingPunct="0"/>
            <a:r>
              <a:rPr lang="en-AU" sz="3300" b="1" dirty="0">
                <a:solidFill>
                  <a:srgbClr val="FF66CC"/>
                </a:solidFill>
                <a:latin typeface="+mj-lt"/>
                <a:ea typeface="+mj-ea"/>
                <a:cs typeface="+mj-cs"/>
              </a:rPr>
              <a:t>Enhancing Parental Capacity </a:t>
            </a:r>
            <a:endParaRPr lang="en-US" sz="3300" b="1" dirty="0">
              <a:solidFill>
                <a:srgbClr val="FF66CC"/>
              </a:solidFill>
              <a:latin typeface="+mj-lt"/>
              <a:ea typeface="+mj-ea"/>
              <a:cs typeface="+mj-cs"/>
            </a:endParaRPr>
          </a:p>
          <a:p>
            <a:pPr marL="0" lvl="0" indent="0" eaLnBrk="0" hangingPunct="0">
              <a:buNone/>
            </a:pPr>
            <a:endParaRPr lang="en-AU" sz="3300" b="1" dirty="0">
              <a:solidFill>
                <a:srgbClr val="FF66CC"/>
              </a:solidFill>
              <a:latin typeface="+mj-lt"/>
              <a:ea typeface="+mj-ea"/>
              <a:cs typeface="+mj-cs"/>
            </a:endParaRPr>
          </a:p>
          <a:p>
            <a:pPr lvl="0" eaLnBrk="0" hangingPunct="0"/>
            <a:r>
              <a:rPr lang="en-AU" sz="3300" b="1" dirty="0">
                <a:solidFill>
                  <a:srgbClr val="FF66CC"/>
                </a:solidFill>
                <a:latin typeface="+mj-lt"/>
                <a:ea typeface="+mj-ea"/>
                <a:cs typeface="+mj-cs"/>
              </a:rPr>
              <a:t>Families experiencing vulnerability, disadvantage and multiple barriers to participation </a:t>
            </a:r>
          </a:p>
          <a:p>
            <a:pPr lvl="0" eaLnBrk="0" hangingPunct="0"/>
            <a:endParaRPr lang="en-AU" sz="4500" dirty="0"/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5" y="120967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483" y="36627"/>
            <a:ext cx="866775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2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66CC"/>
                </a:solidFill>
              </a:rPr>
              <a:t>Voice Lab Consultation </a:t>
            </a:r>
            <a:endParaRPr lang="en-AU" b="1" dirty="0">
              <a:solidFill>
                <a:srgbClr val="FF66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sz="4500" dirty="0"/>
          </a:p>
          <a:p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5" y="120967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483" y="36627"/>
            <a:ext cx="866775" cy="78105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0" hangingPunct="0">
              <a:buNone/>
            </a:pPr>
            <a:endParaRPr lang="en-AU" sz="4800" dirty="0"/>
          </a:p>
          <a:p>
            <a:pPr marL="0" indent="0">
              <a:buFont typeface="Arial" panose="020B0604020202020204" pitchFamily="34" charset="0"/>
              <a:buNone/>
            </a:pPr>
            <a:endParaRPr lang="en-AU" sz="4500" dirty="0" smtClean="0"/>
          </a:p>
          <a:p>
            <a:endParaRPr lang="en-AU" dirty="0"/>
          </a:p>
        </p:txBody>
      </p:sp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" y="1825626"/>
            <a:ext cx="3340504" cy="2175668"/>
          </a:xfrm>
          <a:prstGeom prst="rect">
            <a:avLst/>
          </a:prstGeom>
        </p:spPr>
      </p:pic>
      <p:pic>
        <p:nvPicPr>
          <p:cNvPr id="9" name="Content Placeholder 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616055" y="2019186"/>
            <a:ext cx="1743075" cy="1895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6114" y="4782912"/>
            <a:ext cx="8204572" cy="124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AU" b="1" dirty="0">
                <a:solidFill>
                  <a:srgbClr val="4B267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‘When children have opportunities to participate and feel their contributions are valued, they are more likely to speak up when harmed or feeling unsafe’.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AU" sz="14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https://ccyp.vic.gov.au/child-safety/being-a-child-safe-organisation/the-child-safe-standards/standard-7-empowering-children/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A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6" y="365125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62" y="734496"/>
            <a:ext cx="8905875" cy="50196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93213" y="6005118"/>
            <a:ext cx="3135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u="sng" dirty="0">
                <a:hlinkClick r:id="rId6"/>
              </a:rPr>
              <a:t>https://youtu.be/469yL1_PZKo</a:t>
            </a:r>
            <a:r>
              <a:rPr lang="en-AU" u="sng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2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592" y="79143"/>
            <a:ext cx="866775" cy="78105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6" y="365125"/>
            <a:ext cx="1765935" cy="488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18535" y="-1931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66CC"/>
                </a:solidFill>
              </a:rPr>
              <a:t>Outcomes </a:t>
            </a:r>
            <a:r>
              <a:rPr lang="en-US" b="1" dirty="0">
                <a:solidFill>
                  <a:srgbClr val="FF66CC"/>
                </a:solidFill>
              </a:rPr>
              <a:t>of Consultation </a:t>
            </a:r>
            <a:endParaRPr lang="en-AU" b="1" dirty="0">
              <a:solidFill>
                <a:srgbClr val="FF66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3512"/>
          <a:stretch/>
        </p:blipFill>
        <p:spPr>
          <a:xfrm>
            <a:off x="2302003" y="684059"/>
            <a:ext cx="7599081" cy="676751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3069" t="3513" r="8235" b="-2216"/>
          <a:stretch/>
        </p:blipFill>
        <p:spPr>
          <a:xfrm>
            <a:off x="3026728" y="1459681"/>
            <a:ext cx="590221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8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331" y="56917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66CC"/>
                </a:solidFill>
              </a:rPr>
              <a:t>Outcomes of Consultation</a:t>
            </a:r>
            <a:endParaRPr lang="en-AU" b="1" dirty="0">
              <a:solidFill>
                <a:srgbClr val="FF66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2673" y="1348721"/>
            <a:ext cx="8987444" cy="1898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dirty="0" smtClean="0">
                <a:solidFill>
                  <a:srgbClr val="FF66FF"/>
                </a:solidFill>
              </a:rPr>
              <a:t> </a:t>
            </a:r>
            <a:endParaRPr lang="en-AU" dirty="0">
              <a:solidFill>
                <a:srgbClr val="FF66FF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AU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5" y="120967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356" y="119466"/>
            <a:ext cx="866775" cy="781050"/>
          </a:xfrm>
          <a:prstGeom prst="rect">
            <a:avLst/>
          </a:prstGeom>
          <a:noFill/>
        </p:spPr>
      </p:pic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7270247" y="2348309"/>
            <a:ext cx="4669869" cy="2705471"/>
          </a:xfrm>
          <a:prstGeom prst="wedgeRoundRectCallout">
            <a:avLst>
              <a:gd name="adj1" fmla="val 45486"/>
              <a:gd name="adj2" fmla="val 79356"/>
              <a:gd name="adj3" fmla="val 16667"/>
            </a:avLst>
          </a:prstGeom>
          <a:solidFill>
            <a:srgbClr val="08CDE8"/>
          </a:solidFill>
          <a:ln w="25400">
            <a:solidFill>
              <a:srgbClr val="4475A1"/>
            </a:solidFill>
            <a:miter lim="800000"/>
            <a:headEnd/>
            <a:tailEnd/>
          </a:ln>
          <a:effectLst/>
          <a:ex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FF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Yes.  Because if you don’t feel safe at home you won’t feel safe anywhere else really. </a:t>
            </a:r>
            <a:endParaRPr lang="en-AU" sz="2800" b="1" dirty="0">
              <a:solidFill>
                <a:srgbClr val="FFFFFF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2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630" indent="13970" algn="r">
              <a:lnSpc>
                <a:spcPct val="150000"/>
              </a:lnSpc>
            </a:pP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Participant, CGD Forum, October 2018</a:t>
            </a:r>
            <a:endParaRPr lang="en-AU" sz="1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1200" b="1" i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33422" y="2345803"/>
            <a:ext cx="6260669" cy="3448439"/>
            <a:chOff x="3526" y="10055"/>
            <a:chExt cx="3446" cy="2835"/>
          </a:xfrm>
        </p:grpSpPr>
        <p:pic>
          <p:nvPicPr>
            <p:cNvPr id="13" name="Picture 12" descr="commentbox_637_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" y="10059"/>
              <a:ext cx="3446" cy="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526" y="10055"/>
              <a:ext cx="3150" cy="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r">
                <a:lnSpc>
                  <a:spcPct val="150000"/>
                </a:lnSpc>
                <a:spcAft>
                  <a:spcPts val="0"/>
                </a:spcAft>
              </a:pPr>
              <a:r>
                <a:rPr lang="en-US" sz="2800" b="1" dirty="0">
                  <a:solidFill>
                    <a:srgbClr val="FFFFFF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Yes. Because if you don't help people and families that are in need it will be hard to get through life.</a:t>
              </a:r>
              <a:endParaRPr lang="en-A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14630" indent="13970" algn="r">
                <a:lnSpc>
                  <a:spcPct val="150000"/>
                </a:lnSpc>
                <a:spcAft>
                  <a:spcPts val="0"/>
                </a:spcAft>
              </a:pPr>
              <a:r>
                <a:rPr lang="en-AU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Child Participant</a:t>
              </a:r>
              <a:r>
                <a:rPr lang="en-AU" sz="1400" b="1" dirty="0">
                  <a:solidFill>
                    <a:srgbClr val="FFFFFF"/>
                  </a:solidFill>
                  <a:effectLst/>
                  <a:latin typeface="Calibri Light" panose="020F03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AU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CGD Children’s Forum Consultation 2018.</a:t>
              </a:r>
              <a:endPara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sz="14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AU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23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63" y="1570268"/>
            <a:ext cx="10803194" cy="503132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66CC"/>
                </a:solidFill>
              </a:rPr>
              <a:t>Outcomes of Consultation</a:t>
            </a:r>
            <a:endParaRPr lang="en-AU" b="1" dirty="0">
              <a:solidFill>
                <a:srgbClr val="FF66CC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6" y="365125"/>
            <a:ext cx="1765935" cy="4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356" y="119466"/>
            <a:ext cx="866775" cy="781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42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215</Words>
  <Application>Microsoft Office PowerPoint</Application>
  <PresentationFormat>Widescreen</PresentationFormat>
  <Paragraphs>64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Communities for Children Children’s Voice Projects  </vt:lpstr>
      <vt:lpstr>Overview</vt:lpstr>
      <vt:lpstr>Communities for Children Dandenong </vt:lpstr>
      <vt:lpstr>Communities for Children Key Priority Areas</vt:lpstr>
      <vt:lpstr>Voice Lab Consultation </vt:lpstr>
      <vt:lpstr>PowerPoint Presentation</vt:lpstr>
      <vt:lpstr>Outcomes of Consultation </vt:lpstr>
      <vt:lpstr>Outcomes of Consultation</vt:lpstr>
      <vt:lpstr>Outcomes of Consultation</vt:lpstr>
      <vt:lpstr>CfC Logo Competition </vt:lpstr>
      <vt:lpstr>CfC Logo Competition </vt:lpstr>
      <vt:lpstr>CfC Logo Competition </vt:lpstr>
      <vt:lpstr>CfC Logo Competition </vt:lpstr>
      <vt:lpstr>Learnings </vt:lpstr>
      <vt:lpstr>Questions?</vt:lpstr>
    </vt:vector>
  </TitlesOfParts>
  <Company>Mission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Greater Dandenong and Mission Australia  2018 Children’s Forum  Voicelab Consultations</dc:title>
  <dc:creator>Myfanwy Evans</dc:creator>
  <cp:lastModifiedBy>Myfanwy Evans</cp:lastModifiedBy>
  <cp:revision>18</cp:revision>
  <cp:lastPrinted>2020-03-11T06:04:07Z</cp:lastPrinted>
  <dcterms:created xsi:type="dcterms:W3CDTF">2020-03-11T04:59:53Z</dcterms:created>
  <dcterms:modified xsi:type="dcterms:W3CDTF">2020-03-12T02:31:14Z</dcterms:modified>
</cp:coreProperties>
</file>